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58" r:id="rId5"/>
    <p:sldId id="260" r:id="rId6"/>
    <p:sldId id="271" r:id="rId7"/>
    <p:sldId id="259" r:id="rId8"/>
    <p:sldId id="264" r:id="rId9"/>
    <p:sldId id="262" r:id="rId10"/>
    <p:sldId id="267" r:id="rId11"/>
    <p:sldId id="268" r:id="rId12"/>
    <p:sldId id="261" r:id="rId13"/>
    <p:sldId id="269" r:id="rId14"/>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p:scale>
          <a:sx n="52" d="100"/>
          <a:sy n="52" d="100"/>
        </p:scale>
        <p:origin x="874" y="2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11.jpeg"/><Relationship Id="rId7" Type="http://schemas.openxmlformats.org/officeDocument/2006/relationships/image" Target="../media/image4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8.jpeg"/><Relationship Id="rId11" Type="http://schemas.openxmlformats.org/officeDocument/2006/relationships/image" Target="../media/image53.svg"/><Relationship Id="rId5" Type="http://schemas.openxmlformats.org/officeDocument/2006/relationships/image" Target="../media/image47.jpeg"/><Relationship Id="rId10" Type="http://schemas.openxmlformats.org/officeDocument/2006/relationships/image" Target="../media/image52.png"/><Relationship Id="rId4" Type="http://schemas.openxmlformats.org/officeDocument/2006/relationships/image" Target="../media/image10.jpeg"/><Relationship Id="rId9"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g"/><Relationship Id="rId3" Type="http://schemas.openxmlformats.org/officeDocument/2006/relationships/image" Target="../media/image4.pn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5.jpg"/><Relationship Id="rId5" Type="http://schemas.openxmlformats.org/officeDocument/2006/relationships/image" Target="../media/image9.sv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g"/><Relationship Id="rId14" Type="http://schemas.openxmlformats.org/officeDocument/2006/relationships/image" Target="../media/image18.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sp>
        <p:nvSpPr>
          <p:cNvPr id="4" name="Freeform 4"/>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txBody>
          <a:bodyPr/>
          <a:lstStyle/>
          <a:p>
            <a:endParaRPr lang="en-US" dirty="0"/>
          </a:p>
        </p:txBody>
      </p:sp>
      <p:grpSp>
        <p:nvGrpSpPr>
          <p:cNvPr id="5" name="Group 5"/>
          <p:cNvGrpSpPr>
            <a:grpSpLocks noChangeAspect="1"/>
          </p:cNvGrpSpPr>
          <p:nvPr/>
        </p:nvGrpSpPr>
        <p:grpSpPr>
          <a:xfrm>
            <a:off x="9589607" y="0"/>
            <a:ext cx="8698393" cy="10400373"/>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grpSp>
        <p:nvGrpSpPr>
          <p:cNvPr id="7" name="Group 7"/>
          <p:cNvGrpSpPr/>
          <p:nvPr/>
        </p:nvGrpSpPr>
        <p:grpSpPr>
          <a:xfrm>
            <a:off x="3812362" y="4342205"/>
            <a:ext cx="9904959" cy="2556423"/>
            <a:chOff x="0" y="0"/>
            <a:chExt cx="2608713" cy="945211"/>
          </a:xfrm>
          <a:solidFill>
            <a:schemeClr val="accent3">
              <a:lumMod val="20000"/>
              <a:lumOff val="80000"/>
            </a:schemeClr>
          </a:solidFill>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grpFill/>
          </p:spPr>
          <p:txBody>
            <a:bodyPr/>
            <a:lstStyle/>
            <a:p>
              <a:endParaRPr lang="en-US" dirty="0"/>
            </a:p>
          </p:txBody>
        </p:sp>
        <p:sp>
          <p:nvSpPr>
            <p:cNvPr id="9" name="TextBox 9"/>
            <p:cNvSpPr txBox="1"/>
            <p:nvPr/>
          </p:nvSpPr>
          <p:spPr>
            <a:xfrm>
              <a:off x="0" y="-19050"/>
              <a:ext cx="2608713" cy="964261"/>
            </a:xfrm>
            <a:prstGeom prst="rect">
              <a:avLst/>
            </a:prstGeom>
            <a:grpFill/>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sp>
      <p:sp>
        <p:nvSpPr>
          <p:cNvPr id="13" name="TextBox 13"/>
          <p:cNvSpPr txBox="1"/>
          <p:nvPr/>
        </p:nvSpPr>
        <p:spPr>
          <a:xfrm>
            <a:off x="4116902" y="4794699"/>
            <a:ext cx="9295878" cy="999313"/>
          </a:xfrm>
          <a:prstGeom prst="rect">
            <a:avLst/>
          </a:prstGeom>
        </p:spPr>
        <p:txBody>
          <a:bodyPr wrap="square" lIns="0" tIns="0" rIns="0" bIns="0" rtlCol="0" anchor="t">
            <a:spAutoFit/>
          </a:bodyPr>
          <a:lstStyle/>
          <a:p>
            <a:pPr algn="ctr">
              <a:lnSpc>
                <a:spcPts val="7294"/>
              </a:lnSpc>
            </a:pPr>
            <a:r>
              <a:rPr lang="en-US" sz="9600" spc="74" dirty="0">
                <a:solidFill>
                  <a:srgbClr val="040506"/>
                </a:solidFill>
                <a:latin typeface="Algerian" panose="04020705040A02060702" pitchFamily="82" charset="0"/>
                <a:ea typeface="Archivo Black"/>
                <a:cs typeface="Archivo Black"/>
                <a:sym typeface="Archivo Black"/>
              </a:rPr>
              <a:t>Welcome</a:t>
            </a:r>
            <a:r>
              <a:rPr lang="en-US" sz="6600" spc="74" dirty="0">
                <a:solidFill>
                  <a:srgbClr val="040506"/>
                </a:solidFill>
                <a:latin typeface="Algerian" panose="04020705040A02060702" pitchFamily="82" charset="0"/>
                <a:ea typeface="Archivo Black"/>
                <a:cs typeface="Archivo Black"/>
                <a:sym typeface="Archivo Black"/>
              </a:rPr>
              <a:t> </a:t>
            </a:r>
          </a:p>
        </p:txBody>
      </p:sp>
      <p:pic>
        <p:nvPicPr>
          <p:cNvPr id="108" name="Picture 107">
            <a:extLst>
              <a:ext uri="{FF2B5EF4-FFF2-40B4-BE49-F238E27FC236}">
                <a16:creationId xmlns:a16="http://schemas.microsoft.com/office/drawing/2014/main" id="{16D6180C-0B5E-3C72-BB75-620295C1D2A9}"/>
              </a:ext>
            </a:extLst>
          </p:cNvPr>
          <p:cNvPicPr>
            <a:picLocks noChangeAspect="1"/>
          </p:cNvPicPr>
          <p:nvPr/>
        </p:nvPicPr>
        <p:blipFill>
          <a:blip r:embed="rId6" cstate="print">
            <a:extLst>
              <a:ext uri="{28A0092B-C50C-407E-A947-70E740481C1C}">
                <a14:useLocalDpi xmlns:a14="http://schemas.microsoft.com/office/drawing/2010/main" val="0"/>
              </a:ext>
            </a:extLst>
          </a:blip>
          <a:srcRect l="26331" t="1534" r="27571" b="29464"/>
          <a:stretch/>
        </p:blipFill>
        <p:spPr>
          <a:xfrm>
            <a:off x="8153400" y="489452"/>
            <a:ext cx="1625568" cy="1367300"/>
          </a:xfrm>
          <a:prstGeom prst="rect">
            <a:avLst/>
          </a:prstGeom>
        </p:spPr>
      </p:pic>
      <p:sp>
        <p:nvSpPr>
          <p:cNvPr id="112" name="TextBox 13">
            <a:extLst>
              <a:ext uri="{FF2B5EF4-FFF2-40B4-BE49-F238E27FC236}">
                <a16:creationId xmlns:a16="http://schemas.microsoft.com/office/drawing/2014/main" id="{9129AB15-B6C5-C514-F443-CBC37736040F}"/>
              </a:ext>
            </a:extLst>
          </p:cNvPr>
          <p:cNvSpPr txBox="1"/>
          <p:nvPr/>
        </p:nvSpPr>
        <p:spPr>
          <a:xfrm>
            <a:off x="4191521" y="5586468"/>
            <a:ext cx="9295878" cy="850682"/>
          </a:xfrm>
          <a:prstGeom prst="rect">
            <a:avLst/>
          </a:prstGeom>
        </p:spPr>
        <p:txBody>
          <a:bodyPr wrap="square" lIns="0" tIns="0" rIns="0" bIns="0" rtlCol="0" anchor="t">
            <a:spAutoFit/>
          </a:bodyPr>
          <a:lstStyle/>
          <a:p>
            <a:pPr algn="ctr">
              <a:lnSpc>
                <a:spcPts val="7294"/>
              </a:lnSpc>
            </a:pPr>
            <a:r>
              <a:rPr lang="en-US" sz="4800" spc="74" dirty="0">
                <a:solidFill>
                  <a:srgbClr val="040506"/>
                </a:solidFill>
                <a:latin typeface="Algerian" panose="04020705040A02060702" pitchFamily="82" charset="0"/>
                <a:ea typeface="Archivo Black"/>
                <a:cs typeface="Archivo Black"/>
                <a:sym typeface="Archivo Black"/>
              </a:rPr>
              <a:t>to our group project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
            <a:ext cx="18287999" cy="10286999"/>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27" name="TextBox 27"/>
          <p:cNvSpPr txBox="1"/>
          <p:nvPr/>
        </p:nvSpPr>
        <p:spPr>
          <a:xfrm>
            <a:off x="0" y="1174245"/>
            <a:ext cx="6015768" cy="898392"/>
          </a:xfrm>
          <a:prstGeom prst="rect">
            <a:avLst/>
          </a:prstGeom>
        </p:spPr>
        <p:txBody>
          <a:bodyPr lIns="0" tIns="0" rIns="0" bIns="0" rtlCol="0" anchor="t">
            <a:spAutoFit/>
          </a:bodyPr>
          <a:lstStyle/>
          <a:p>
            <a:pPr marL="0" lvl="0" indent="0" algn="ctr">
              <a:lnSpc>
                <a:spcPts val="7291"/>
              </a:lnSpc>
              <a:spcBef>
                <a:spcPct val="0"/>
              </a:spcBef>
            </a:pPr>
            <a:r>
              <a:rPr lang="en-US" sz="5283" u="none" strike="noStrike" spc="184" dirty="0">
                <a:solidFill>
                  <a:srgbClr val="010101"/>
                </a:solidFill>
                <a:latin typeface="Algerian" panose="04020705040A02060702" pitchFamily="82" charset="0"/>
                <a:ea typeface="Archivo Black"/>
                <a:cs typeface="Archivo Black"/>
                <a:sym typeface="Archivo Black"/>
              </a:rPr>
              <a:t>Flow Chart :</a:t>
            </a:r>
          </a:p>
        </p:txBody>
      </p:sp>
      <p:sp>
        <p:nvSpPr>
          <p:cNvPr id="83" name="TextBox 29"/>
          <p:cNvSpPr txBox="1"/>
          <p:nvPr/>
        </p:nvSpPr>
        <p:spPr>
          <a:xfrm>
            <a:off x="8588085" y="5979047"/>
            <a:ext cx="1552289" cy="285750"/>
          </a:xfrm>
          <a:prstGeom prst="rect">
            <a:avLst/>
          </a:prstGeom>
        </p:spPr>
        <p:txBody>
          <a:bodyPr lIns="0" tIns="0" rIns="0" bIns="0" rtlCol="0" anchor="t">
            <a:spAutoFit/>
          </a:bodyPr>
          <a:lstStyle/>
          <a:p>
            <a:pPr algn="ctr">
              <a:lnSpc>
                <a:spcPts val="2216"/>
              </a:lnSpc>
            </a:pPr>
            <a:r>
              <a:rPr lang="en-US" sz="1847" spc="-36">
                <a:solidFill>
                  <a:srgbClr val="F2F4F5"/>
                </a:solidFill>
                <a:latin typeface="Montserrat Light"/>
                <a:ea typeface="Montserrat Light"/>
                <a:cs typeface="Montserrat Light"/>
                <a:sym typeface="Montserrat Light"/>
              </a:rPr>
              <a:t>BORCELLE</a:t>
            </a:r>
          </a:p>
        </p:txBody>
      </p:sp>
      <p:sp>
        <p:nvSpPr>
          <p:cNvPr id="18" name="Rectangle: Rounded Corners 17">
            <a:extLst>
              <a:ext uri="{FF2B5EF4-FFF2-40B4-BE49-F238E27FC236}">
                <a16:creationId xmlns:a16="http://schemas.microsoft.com/office/drawing/2014/main" id="{8F808A76-5352-1FA9-4040-365DB4D593E4}"/>
              </a:ext>
            </a:extLst>
          </p:cNvPr>
          <p:cNvSpPr/>
          <p:nvPr/>
        </p:nvSpPr>
        <p:spPr>
          <a:xfrm>
            <a:off x="7425570" y="1520747"/>
            <a:ext cx="2212942" cy="750516"/>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400" dirty="0">
                <a:ln w="22225">
                  <a:noFill/>
                  <a:prstDash val="solid"/>
                </a:ln>
                <a:solidFill>
                  <a:schemeClr val="bg1"/>
                </a:solidFill>
                <a:latin typeface="Cooper Black" panose="0208090404030B020404" pitchFamily="18" charset="0"/>
              </a:rPr>
              <a:t>Start</a:t>
            </a:r>
            <a:r>
              <a:rPr lang="en-US" sz="4800" b="1" dirty="0">
                <a:ln w="22225">
                  <a:solidFill>
                    <a:schemeClr val="accent2"/>
                  </a:solidFill>
                  <a:prstDash val="solid"/>
                </a:ln>
                <a:solidFill>
                  <a:schemeClr val="bg1"/>
                </a:solidFill>
              </a:rPr>
              <a:t> </a:t>
            </a:r>
          </a:p>
        </p:txBody>
      </p:sp>
      <p:sp>
        <p:nvSpPr>
          <p:cNvPr id="19" name="Rectangle: Rounded Corners 18">
            <a:extLst>
              <a:ext uri="{FF2B5EF4-FFF2-40B4-BE49-F238E27FC236}">
                <a16:creationId xmlns:a16="http://schemas.microsoft.com/office/drawing/2014/main" id="{6FF2AAB3-2187-8912-1430-20F0607228A8}"/>
              </a:ext>
            </a:extLst>
          </p:cNvPr>
          <p:cNvSpPr/>
          <p:nvPr/>
        </p:nvSpPr>
        <p:spPr>
          <a:xfrm>
            <a:off x="7425570" y="2837413"/>
            <a:ext cx="1960775" cy="67873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600" dirty="0">
                <a:ln w="22225">
                  <a:noFill/>
                  <a:prstDash val="solid"/>
                </a:ln>
                <a:solidFill>
                  <a:schemeClr val="bg1"/>
                </a:solidFill>
                <a:latin typeface="Cooper Black" panose="0208090404030B020404" pitchFamily="18" charset="0"/>
              </a:rPr>
              <a:t>Power</a:t>
            </a:r>
          </a:p>
        </p:txBody>
      </p:sp>
      <p:sp>
        <p:nvSpPr>
          <p:cNvPr id="20" name="Rectangle: Rounded Corners 19">
            <a:extLst>
              <a:ext uri="{FF2B5EF4-FFF2-40B4-BE49-F238E27FC236}">
                <a16:creationId xmlns:a16="http://schemas.microsoft.com/office/drawing/2014/main" id="{D87F058A-1C9B-DE1E-6975-A774F94CA3CD}"/>
              </a:ext>
            </a:extLst>
          </p:cNvPr>
          <p:cNvSpPr/>
          <p:nvPr/>
        </p:nvSpPr>
        <p:spPr>
          <a:xfrm>
            <a:off x="6702053" y="3837396"/>
            <a:ext cx="3384223" cy="895546"/>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000" dirty="0">
                <a:ln w="22225">
                  <a:noFill/>
                  <a:prstDash val="solid"/>
                </a:ln>
                <a:solidFill>
                  <a:schemeClr val="bg1"/>
                </a:solidFill>
                <a:latin typeface="Cooper Black" panose="0208090404030B020404" pitchFamily="18" charset="0"/>
              </a:rPr>
              <a:t>Detect Ambient Light Level</a:t>
            </a:r>
          </a:p>
        </p:txBody>
      </p:sp>
      <p:sp>
        <p:nvSpPr>
          <p:cNvPr id="21" name="Rectangle: Rounded Corners 20">
            <a:extLst>
              <a:ext uri="{FF2B5EF4-FFF2-40B4-BE49-F238E27FC236}">
                <a16:creationId xmlns:a16="http://schemas.microsoft.com/office/drawing/2014/main" id="{F95DBE23-1473-155B-0553-CDBFFAA0E09A}"/>
              </a:ext>
            </a:extLst>
          </p:cNvPr>
          <p:cNvSpPr/>
          <p:nvPr/>
        </p:nvSpPr>
        <p:spPr>
          <a:xfrm>
            <a:off x="7448216" y="5169524"/>
            <a:ext cx="1960775" cy="67873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00" dirty="0">
                <a:ln w="22225">
                  <a:noFill/>
                  <a:prstDash val="solid"/>
                </a:ln>
                <a:solidFill>
                  <a:schemeClr val="bg1"/>
                </a:solidFill>
                <a:latin typeface="Cooper Black" panose="0208090404030B020404" pitchFamily="18" charset="0"/>
              </a:rPr>
              <a:t>Light</a:t>
            </a:r>
          </a:p>
        </p:txBody>
      </p:sp>
      <p:sp>
        <p:nvSpPr>
          <p:cNvPr id="22" name="Rectangle: Rounded Corners 21">
            <a:extLst>
              <a:ext uri="{FF2B5EF4-FFF2-40B4-BE49-F238E27FC236}">
                <a16:creationId xmlns:a16="http://schemas.microsoft.com/office/drawing/2014/main" id="{5EFE0DCC-0DF6-92B2-0A64-25E4772F8273}"/>
              </a:ext>
            </a:extLst>
          </p:cNvPr>
          <p:cNvSpPr/>
          <p:nvPr/>
        </p:nvSpPr>
        <p:spPr>
          <a:xfrm>
            <a:off x="5575953" y="7988656"/>
            <a:ext cx="2307207" cy="1114783"/>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ln w="22225">
                  <a:noFill/>
                  <a:prstDash val="solid"/>
                </a:ln>
                <a:solidFill>
                  <a:schemeClr val="bg1"/>
                </a:solidFill>
                <a:latin typeface="Cooper Black" panose="0208090404030B020404" pitchFamily="18" charset="0"/>
              </a:rPr>
              <a:t>Turn Device OFF</a:t>
            </a:r>
            <a:endParaRPr lang="en-US" sz="2000" dirty="0">
              <a:solidFill>
                <a:schemeClr val="bg1"/>
              </a:solidFill>
              <a:latin typeface="Cooper Black" panose="0208090404030B020404" pitchFamily="18" charset="0"/>
            </a:endParaRPr>
          </a:p>
        </p:txBody>
      </p:sp>
      <p:sp>
        <p:nvSpPr>
          <p:cNvPr id="23" name="Rectangle: Rounded Corners 22">
            <a:extLst>
              <a:ext uri="{FF2B5EF4-FFF2-40B4-BE49-F238E27FC236}">
                <a16:creationId xmlns:a16="http://schemas.microsoft.com/office/drawing/2014/main" id="{14BE8806-A4A1-4CF4-6508-F4170F4BF53C}"/>
              </a:ext>
            </a:extLst>
          </p:cNvPr>
          <p:cNvSpPr/>
          <p:nvPr/>
        </p:nvSpPr>
        <p:spPr>
          <a:xfrm>
            <a:off x="9437424" y="8012947"/>
            <a:ext cx="2138052" cy="1114783"/>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ln w="22225">
                  <a:noFill/>
                  <a:prstDash val="solid"/>
                </a:ln>
                <a:solidFill>
                  <a:schemeClr val="bg1"/>
                </a:solidFill>
                <a:latin typeface="Cooper Black" panose="0208090404030B020404" pitchFamily="18" charset="0"/>
              </a:rPr>
              <a:t>Turn Device ON</a:t>
            </a:r>
            <a:endParaRPr lang="en-US" sz="2000" dirty="0">
              <a:solidFill>
                <a:schemeClr val="bg1"/>
              </a:solidFill>
              <a:latin typeface="Cooper Black" panose="0208090404030B020404" pitchFamily="18" charset="0"/>
            </a:endParaRPr>
          </a:p>
        </p:txBody>
      </p:sp>
      <p:sp>
        <p:nvSpPr>
          <p:cNvPr id="24" name="Rectangle: Rounded Corners 23">
            <a:extLst>
              <a:ext uri="{FF2B5EF4-FFF2-40B4-BE49-F238E27FC236}">
                <a16:creationId xmlns:a16="http://schemas.microsoft.com/office/drawing/2014/main" id="{549A97AC-2CF3-6D24-8418-C5B64AA629AD}"/>
              </a:ext>
            </a:extLst>
          </p:cNvPr>
          <p:cNvSpPr/>
          <p:nvPr/>
        </p:nvSpPr>
        <p:spPr>
          <a:xfrm>
            <a:off x="5575953" y="6508125"/>
            <a:ext cx="2733773" cy="820132"/>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ln w="22225">
                  <a:noFill/>
                  <a:prstDash val="solid"/>
                </a:ln>
                <a:solidFill>
                  <a:schemeClr val="bg1"/>
                </a:solidFill>
              </a:rPr>
              <a:t>I</a:t>
            </a:r>
            <a:r>
              <a:rPr lang="en-US" sz="2400" dirty="0">
                <a:ln w="22225">
                  <a:noFill/>
                  <a:prstDash val="solid"/>
                </a:ln>
                <a:solidFill>
                  <a:schemeClr val="bg1"/>
                </a:solidFill>
                <a:latin typeface="Cooper Black" panose="0208090404030B020404" pitchFamily="18" charset="0"/>
              </a:rPr>
              <a:t>f The Light Is Sufficient </a:t>
            </a:r>
            <a:endParaRPr lang="en-US" sz="2400" dirty="0">
              <a:solidFill>
                <a:schemeClr val="bg1"/>
              </a:solidFill>
              <a:latin typeface="Cooper Black" panose="0208090404030B020404" pitchFamily="18" charset="0"/>
            </a:endParaRPr>
          </a:p>
        </p:txBody>
      </p:sp>
      <p:sp>
        <p:nvSpPr>
          <p:cNvPr id="25" name="Rectangle: Rounded Corners 24">
            <a:extLst>
              <a:ext uri="{FF2B5EF4-FFF2-40B4-BE49-F238E27FC236}">
                <a16:creationId xmlns:a16="http://schemas.microsoft.com/office/drawing/2014/main" id="{9653D79A-CB29-C4D0-E7DC-9C6F81FCCF45}"/>
              </a:ext>
            </a:extLst>
          </p:cNvPr>
          <p:cNvSpPr/>
          <p:nvPr/>
        </p:nvSpPr>
        <p:spPr>
          <a:xfrm>
            <a:off x="8970408" y="6453478"/>
            <a:ext cx="2733773" cy="820132"/>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ln w="22225">
                  <a:noFill/>
                  <a:prstDash val="solid"/>
                </a:ln>
                <a:solidFill>
                  <a:schemeClr val="bg1"/>
                </a:solidFill>
                <a:latin typeface="Cooper Black" panose="0208090404030B020404" pitchFamily="18" charset="0"/>
              </a:rPr>
              <a:t>If The Light Level is Low</a:t>
            </a:r>
            <a:endParaRPr lang="en-US" sz="2400" dirty="0">
              <a:solidFill>
                <a:schemeClr val="bg1"/>
              </a:solidFill>
              <a:latin typeface="Cooper Black" panose="0208090404030B020404" pitchFamily="18" charset="0"/>
            </a:endParaRPr>
          </a:p>
        </p:txBody>
      </p:sp>
      <p:sp>
        <p:nvSpPr>
          <p:cNvPr id="26" name="Arrow: Down 25">
            <a:extLst>
              <a:ext uri="{FF2B5EF4-FFF2-40B4-BE49-F238E27FC236}">
                <a16:creationId xmlns:a16="http://schemas.microsoft.com/office/drawing/2014/main" id="{D1F56510-9698-8A02-2270-471EF9E52058}"/>
              </a:ext>
            </a:extLst>
          </p:cNvPr>
          <p:cNvSpPr/>
          <p:nvPr/>
        </p:nvSpPr>
        <p:spPr>
          <a:xfrm flipH="1">
            <a:off x="8319155" y="2360472"/>
            <a:ext cx="301660" cy="485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Arrow: Down 27">
            <a:extLst>
              <a:ext uri="{FF2B5EF4-FFF2-40B4-BE49-F238E27FC236}">
                <a16:creationId xmlns:a16="http://schemas.microsoft.com/office/drawing/2014/main" id="{E9C5152F-1F2F-834E-2678-C1B3D843D6D0}"/>
              </a:ext>
            </a:extLst>
          </p:cNvPr>
          <p:cNvSpPr/>
          <p:nvPr/>
        </p:nvSpPr>
        <p:spPr>
          <a:xfrm>
            <a:off x="8362617" y="3520988"/>
            <a:ext cx="131975" cy="2922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9" name="Arrow: Down 28">
            <a:extLst>
              <a:ext uri="{FF2B5EF4-FFF2-40B4-BE49-F238E27FC236}">
                <a16:creationId xmlns:a16="http://schemas.microsoft.com/office/drawing/2014/main" id="{15658040-5F72-D767-CA3A-5AB7A2565D66}"/>
              </a:ext>
            </a:extLst>
          </p:cNvPr>
          <p:cNvSpPr/>
          <p:nvPr/>
        </p:nvSpPr>
        <p:spPr>
          <a:xfrm>
            <a:off x="8362617" y="4733553"/>
            <a:ext cx="150829" cy="3440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0" name="Straight Arrow Connector 29">
            <a:extLst>
              <a:ext uri="{FF2B5EF4-FFF2-40B4-BE49-F238E27FC236}">
                <a16:creationId xmlns:a16="http://schemas.microsoft.com/office/drawing/2014/main" id="{6672CBDA-D32D-ABC4-0BDB-079594F392AF}"/>
              </a:ext>
            </a:extLst>
          </p:cNvPr>
          <p:cNvCxnSpPr/>
          <p:nvPr/>
        </p:nvCxnSpPr>
        <p:spPr>
          <a:xfrm flipH="1">
            <a:off x="7213467" y="5914581"/>
            <a:ext cx="424206" cy="4996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33872E-5624-E014-B8AF-355B020D8A92}"/>
              </a:ext>
            </a:extLst>
          </p:cNvPr>
          <p:cNvCxnSpPr>
            <a:cxnSpLocks/>
            <a:stCxn id="83" idx="0"/>
          </p:cNvCxnSpPr>
          <p:nvPr/>
        </p:nvCxnSpPr>
        <p:spPr>
          <a:xfrm>
            <a:off x="9364230" y="5979047"/>
            <a:ext cx="436895" cy="4053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Arrow: Down 31">
            <a:extLst>
              <a:ext uri="{FF2B5EF4-FFF2-40B4-BE49-F238E27FC236}">
                <a16:creationId xmlns:a16="http://schemas.microsoft.com/office/drawing/2014/main" id="{F44962EB-2A41-EBBC-8DEE-D596EA4228D2}"/>
              </a:ext>
            </a:extLst>
          </p:cNvPr>
          <p:cNvSpPr/>
          <p:nvPr/>
        </p:nvSpPr>
        <p:spPr>
          <a:xfrm>
            <a:off x="6902782" y="7386160"/>
            <a:ext cx="229387" cy="5137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Arrow: Down 32">
            <a:extLst>
              <a:ext uri="{FF2B5EF4-FFF2-40B4-BE49-F238E27FC236}">
                <a16:creationId xmlns:a16="http://schemas.microsoft.com/office/drawing/2014/main" id="{8F917620-2EC9-CFF4-016A-1CD459FDA667}"/>
              </a:ext>
            </a:extLst>
          </p:cNvPr>
          <p:cNvSpPr/>
          <p:nvPr/>
        </p:nvSpPr>
        <p:spPr>
          <a:xfrm>
            <a:off x="10277063" y="7386161"/>
            <a:ext cx="229387" cy="5137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4344">
            <a:off x="7499531"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31555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42918" y="0"/>
            <a:ext cx="8585708" cy="10287000"/>
            <a:chOff x="0" y="0"/>
            <a:chExt cx="8585708" cy="10287000"/>
          </a:xfrm>
        </p:grpSpPr>
        <p:sp>
          <p:nvSpPr>
            <p:cNvPr id="6" name="Freeform 6"/>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r="-39833"/>
              </a:stretch>
            </a:blipFill>
          </p:spPr>
        </p:sp>
      </p:grpSp>
      <p:grpSp>
        <p:nvGrpSpPr>
          <p:cNvPr id="7" name="Group 7"/>
          <p:cNvGrpSpPr/>
          <p:nvPr/>
        </p:nvGrpSpPr>
        <p:grpSpPr>
          <a:xfrm>
            <a:off x="5683558" y="984829"/>
            <a:ext cx="9870338" cy="8273471"/>
            <a:chOff x="0" y="0"/>
            <a:chExt cx="2599595" cy="2179021"/>
          </a:xfrm>
        </p:grpSpPr>
        <p:sp>
          <p:nvSpPr>
            <p:cNvPr id="8" name="Freeform 8"/>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id="9" name="TextBox 9"/>
            <p:cNvSpPr txBox="1"/>
            <p:nvPr/>
          </p:nvSpPr>
          <p:spPr>
            <a:xfrm>
              <a:off x="0" y="-19050"/>
              <a:ext cx="2599595" cy="2198071"/>
            </a:xfrm>
            <a:prstGeom prst="rect">
              <a:avLst/>
            </a:prstGeom>
          </p:spPr>
          <p:txBody>
            <a:bodyPr lIns="50800" tIns="50800" rIns="50800" bIns="50800" rtlCol="0" anchor="ctr"/>
            <a:lstStyle/>
            <a:p>
              <a:pPr algn="ctr">
                <a:lnSpc>
                  <a:spcPts val="2859"/>
                </a:lnSpc>
              </a:pPr>
              <a:endParaRPr/>
            </a:p>
          </p:txBody>
        </p:sp>
      </p:grpSp>
      <p:grpSp>
        <p:nvGrpSpPr>
          <p:cNvPr id="33" name="Group 3">
            <a:extLst>
              <a:ext uri="{FF2B5EF4-FFF2-40B4-BE49-F238E27FC236}">
                <a16:creationId xmlns:a16="http://schemas.microsoft.com/office/drawing/2014/main" id="{DD9654AF-6402-DF9C-139F-EE9F34085A11}"/>
              </a:ext>
            </a:extLst>
          </p:cNvPr>
          <p:cNvGrpSpPr/>
          <p:nvPr/>
        </p:nvGrpSpPr>
        <p:grpSpPr>
          <a:xfrm>
            <a:off x="7466280" y="1221852"/>
            <a:ext cx="12651838" cy="1772537"/>
            <a:chOff x="0" y="0"/>
            <a:chExt cx="1876002" cy="218865"/>
          </a:xfrm>
        </p:grpSpPr>
        <p:sp>
          <p:nvSpPr>
            <p:cNvPr id="34" name="Freeform 4">
              <a:extLst>
                <a:ext uri="{FF2B5EF4-FFF2-40B4-BE49-F238E27FC236}">
                  <a16:creationId xmlns:a16="http://schemas.microsoft.com/office/drawing/2014/main" id="{49B4121A-DD7F-A060-30F5-7E52C6A51876}"/>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35" name="TextBox 5">
              <a:extLst>
                <a:ext uri="{FF2B5EF4-FFF2-40B4-BE49-F238E27FC236}">
                  <a16:creationId xmlns:a16="http://schemas.microsoft.com/office/drawing/2014/main" id="{30A74270-3827-EDDB-0CB0-C254BBE7B64E}"/>
                </a:ext>
              </a:extLst>
            </p:cNvPr>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2" name="TextBox 22"/>
          <p:cNvSpPr txBox="1"/>
          <p:nvPr/>
        </p:nvSpPr>
        <p:spPr>
          <a:xfrm>
            <a:off x="8518621" y="1311401"/>
            <a:ext cx="6553199" cy="2018758"/>
          </a:xfrm>
          <a:prstGeom prst="rect">
            <a:avLst/>
          </a:prstGeom>
        </p:spPr>
        <p:txBody>
          <a:bodyPr wrap="square" lIns="0" tIns="0" rIns="0" bIns="0" rtlCol="0" anchor="t">
            <a:spAutoFit/>
          </a:bodyPr>
          <a:lstStyle/>
          <a:p>
            <a:pPr algn="ctr">
              <a:spcBef>
                <a:spcPct val="0"/>
              </a:spcBef>
            </a:pPr>
            <a:r>
              <a:rPr lang="en-US" sz="4000" dirty="0">
                <a:solidFill>
                  <a:schemeClr val="bg1"/>
                </a:solidFill>
                <a:latin typeface="Cooper Black" panose="0208090404030B020404" pitchFamily="18" charset="0"/>
              </a:rPr>
              <a:t>Importance and relevance of the project </a:t>
            </a:r>
            <a:endParaRPr lang="zh-CN" altLang="en-US" sz="4000" dirty="0">
              <a:solidFill>
                <a:schemeClr val="bg1"/>
              </a:solidFill>
              <a:latin typeface="Cooper Black" panose="0208090404030B020404" pitchFamily="18" charset="0"/>
            </a:endParaRPr>
          </a:p>
          <a:p>
            <a:pPr marL="0" lvl="0" indent="0" algn="ctr">
              <a:lnSpc>
                <a:spcPts val="7291"/>
              </a:lnSpc>
              <a:spcBef>
                <a:spcPct val="0"/>
              </a:spcBef>
            </a:pPr>
            <a:endParaRPr lang="en-US" sz="2400" u="none" strike="noStrike" spc="184" dirty="0">
              <a:solidFill>
                <a:srgbClr val="010101"/>
              </a:solidFill>
              <a:latin typeface="Archivo Black"/>
              <a:ea typeface="Archivo Black"/>
              <a:cs typeface="Archivo Black"/>
              <a:sym typeface="Archivo Black"/>
            </a:endParaRPr>
          </a:p>
        </p:txBody>
      </p:sp>
      <p:sp>
        <p:nvSpPr>
          <p:cNvPr id="36" name="TextBox 22">
            <a:extLst>
              <a:ext uri="{FF2B5EF4-FFF2-40B4-BE49-F238E27FC236}">
                <a16:creationId xmlns:a16="http://schemas.microsoft.com/office/drawing/2014/main" id="{2E33D51F-F8E9-2A83-0743-443B1DEA3FCE}"/>
              </a:ext>
            </a:extLst>
          </p:cNvPr>
          <p:cNvSpPr txBox="1"/>
          <p:nvPr/>
        </p:nvSpPr>
        <p:spPr>
          <a:xfrm>
            <a:off x="7754365" y="3664132"/>
            <a:ext cx="6553199" cy="4924425"/>
          </a:xfrm>
          <a:prstGeom prst="rect">
            <a:avLst/>
          </a:prstGeom>
        </p:spPr>
        <p:txBody>
          <a:bodyPr wrap="square" lIns="0" tIns="0" rIns="0" bIns="0" rtlCol="0" anchor="t">
            <a:spAutoFit/>
          </a:bodyPr>
          <a:lstStyle/>
          <a:p>
            <a:pPr algn="just">
              <a:spcBef>
                <a:spcPct val="0"/>
              </a:spcBef>
            </a:pPr>
            <a:r>
              <a:rPr lang="en-US" sz="3200" dirty="0">
                <a:latin typeface="Times New Roman" panose="02020603050405020304" pitchFamily="18" charset="0"/>
                <a:cs typeface="Times New Roman" panose="02020603050405020304" pitchFamily="18" charset="0"/>
              </a:rPr>
              <a:t>The importance of this project lies in its ability to automate devices based on ambient light levels, improving energy efficiency and convenience. It's highly relevant for applications like automatic streetlights, security lighting, and energy-saving systems, reducing the need for manual operation and optimizing power usage based on environmental conditions.</a:t>
            </a:r>
            <a:endParaRPr lang="en-US" u="none" strike="noStrike" spc="184" dirty="0">
              <a:latin typeface="Times New Roman" panose="02020603050405020304" pitchFamily="18" charset="0"/>
              <a:ea typeface="Archivo Black"/>
              <a:cs typeface="Times New Roman" panose="02020603050405020304" pitchFamily="18" charset="0"/>
              <a:sym typeface="Archiv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12" name="Group 12"/>
          <p:cNvGrpSpPr/>
          <p:nvPr/>
        </p:nvGrpSpPr>
        <p:grpSpPr>
          <a:xfrm>
            <a:off x="3429000" y="1333500"/>
            <a:ext cx="10647280" cy="7162800"/>
            <a:chOff x="0" y="-19050"/>
            <a:chExt cx="2327044" cy="872411"/>
          </a:xfrm>
        </p:grpSpPr>
        <p:sp>
          <p:nvSpPr>
            <p:cNvPr id="13" name="Freeform 13"/>
            <p:cNvSpPr/>
            <p:nvPr/>
          </p:nvSpPr>
          <p:spPr>
            <a:xfrm>
              <a:off x="57637" y="22318"/>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631415" y="2281221"/>
            <a:ext cx="7692734" cy="848634"/>
          </a:xfrm>
          <a:prstGeom prst="rect">
            <a:avLst/>
          </a:prstGeom>
        </p:spPr>
        <p:txBody>
          <a:bodyPr lIns="0" tIns="0" rIns="0" bIns="0" rtlCol="0" anchor="t">
            <a:spAutoFit/>
          </a:bodyPr>
          <a:lstStyle/>
          <a:p>
            <a:pPr marL="0" lvl="0" indent="0" algn="ctr">
              <a:lnSpc>
                <a:spcPts val="6845"/>
              </a:lnSpc>
              <a:spcBef>
                <a:spcPct val="0"/>
              </a:spcBef>
            </a:pPr>
            <a:r>
              <a:rPr lang="en-US" sz="4960" u="none" strike="noStrike" spc="173" dirty="0">
                <a:solidFill>
                  <a:srgbClr val="010101"/>
                </a:solidFill>
                <a:latin typeface="Cooper Black" panose="0208090404030B020404" pitchFamily="18" charset="0"/>
                <a:ea typeface="Archivo Black"/>
                <a:cs typeface="Archivo Black"/>
                <a:sym typeface="Archivo Black"/>
              </a:rPr>
              <a:t>CONCLUSION</a:t>
            </a:r>
            <a:r>
              <a:rPr lang="en-US" sz="4960" u="none" strike="noStrike" spc="173" dirty="0">
                <a:solidFill>
                  <a:srgbClr val="010101"/>
                </a:solidFill>
                <a:latin typeface="Archivo Black"/>
                <a:ea typeface="Archivo Black"/>
                <a:cs typeface="Archivo Black"/>
                <a:sym typeface="Archivo Black"/>
              </a:rPr>
              <a:t> </a:t>
            </a:r>
          </a:p>
        </p:txBody>
      </p:sp>
      <p:sp>
        <p:nvSpPr>
          <p:cNvPr id="16" name="TextBox 16"/>
          <p:cNvSpPr txBox="1"/>
          <p:nvPr/>
        </p:nvSpPr>
        <p:spPr>
          <a:xfrm>
            <a:off x="5257800" y="3692691"/>
            <a:ext cx="7357569" cy="4164602"/>
          </a:xfrm>
          <a:prstGeom prst="rect">
            <a:avLst/>
          </a:prstGeom>
        </p:spPr>
        <p:txBody>
          <a:bodyPr lIns="0" tIns="0" rIns="0" bIns="0" rtlCol="0" anchor="t">
            <a:spAutoFit/>
          </a:bodyPr>
          <a:lstStyle/>
          <a:p>
            <a:pPr algn="just">
              <a:lnSpc>
                <a:spcPts val="2714"/>
              </a:lnSpc>
            </a:pPr>
            <a:r>
              <a:rPr lang="en-US" sz="3200" spc="192" dirty="0">
                <a:solidFill>
                  <a:srgbClr val="040506"/>
                </a:solidFill>
                <a:latin typeface="Times New Roman" panose="02020603050405020304" pitchFamily="18" charset="0"/>
                <a:ea typeface="Montserrat Light"/>
                <a:cs typeface="Times New Roman" panose="02020603050405020304" pitchFamily="18" charset="0"/>
                <a:sym typeface="Montserrat Light"/>
              </a:rPr>
              <a:t>In conclusion, this project successfully created a simple and effective circuit that automatically controls a device based on light levels using an LDR and BJT. The circuit responds to changes in ambient light, making it useful for practical applications like streetlights or energy-saving systems. It is a cost-efficient solution that works well for turning devices on in the dark and off in bright conditions, showing the potential for everyday use.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a:grpSpLocks noChangeAspect="1"/>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a:grpSpLocks noChangeAspect="1"/>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sp>
      </p:gr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3" name="Group 13"/>
          <p:cNvGrpSpPr>
            <a:grpSpLocks noChangeAspect="1"/>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5155" r="-25155"/>
              </a:stretch>
            </a:blipFill>
          </p:spPr>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6" name="Group 16"/>
          <p:cNvGrpSpPr>
            <a:grpSpLocks noChangeAspect="1"/>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9" name="Group 19"/>
          <p:cNvGrpSpPr>
            <a:grpSpLocks noChangeAspect="1"/>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4991" r="-24991"/>
              </a:stretch>
            </a:blipFill>
          </p:spPr>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2" name="Group 22"/>
          <p:cNvGrpSpPr>
            <a:grpSpLocks noChangeAspect="1"/>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t="-24985" b="-24985"/>
              </a:stretch>
            </a:blipFill>
          </p:spPr>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5" name="Group 25"/>
          <p:cNvGrpSpPr>
            <a:grpSpLocks noChangeAspect="1"/>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25015" r="-25015"/>
              </a:stretch>
            </a:blipFill>
          </p:spPr>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8" name="Group 28"/>
          <p:cNvGrpSpPr>
            <a:grpSpLocks noChangeAspect="1"/>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sp>
      </p:grpSp>
      <p:grpSp>
        <p:nvGrpSpPr>
          <p:cNvPr id="30" name="Group 30"/>
          <p:cNvGrpSpPr>
            <a:grpSpLocks noChangeAspect="1"/>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t="-25078" b="-25078"/>
              </a:stretch>
            </a:blipFill>
          </p:spPr>
        </p:sp>
      </p:grpSp>
      <p:sp>
        <p:nvSpPr>
          <p:cNvPr id="32" name="Freeform 32"/>
          <p:cNvSpPr/>
          <p:nvPr/>
        </p:nvSpPr>
        <p:spPr>
          <a:xfrm>
            <a:off x="4419600" y="3355917"/>
            <a:ext cx="1245837" cy="985530"/>
          </a:xfrm>
          <a:custGeom>
            <a:avLst/>
            <a:gdLst/>
            <a:ahLst/>
            <a:cxnLst/>
            <a:rect l="l" t="t" r="r" b="b"/>
            <a:pathLst>
              <a:path w="1245837" h="985530">
                <a:moveTo>
                  <a:pt x="0" y="0"/>
                </a:moveTo>
                <a:lnTo>
                  <a:pt x="1245837" y="0"/>
                </a:lnTo>
                <a:lnTo>
                  <a:pt x="1245837" y="985531"/>
                </a:lnTo>
                <a:lnTo>
                  <a:pt x="0" y="9855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3" name="TextBox 33"/>
          <p:cNvSpPr txBox="1"/>
          <p:nvPr/>
        </p:nvSpPr>
        <p:spPr>
          <a:xfrm>
            <a:off x="2209800" y="5227304"/>
            <a:ext cx="6019800" cy="577081"/>
          </a:xfrm>
          <a:prstGeom prst="rect">
            <a:avLst/>
          </a:prstGeom>
        </p:spPr>
        <p:txBody>
          <a:bodyPr wrap="square" lIns="0" tIns="0" rIns="0" bIns="0" rtlCol="0" anchor="t">
            <a:spAutoFit/>
          </a:bodyPr>
          <a:lstStyle/>
          <a:p>
            <a:pPr algn="ctr">
              <a:lnSpc>
                <a:spcPts val="3692"/>
              </a:lnSpc>
            </a:pPr>
            <a:r>
              <a:rPr lang="en-US" sz="7200" b="1" spc="-61" dirty="0">
                <a:solidFill>
                  <a:srgbClr val="040506"/>
                </a:solidFill>
                <a:latin typeface="Cooper Black" panose="0208090404030B020404" pitchFamily="18" charset="0"/>
                <a:ea typeface="Montserrat Classic Bold"/>
                <a:cs typeface="Montserrat Classic Bold"/>
                <a:sym typeface="Montserrat Classic Bold"/>
              </a:rPr>
              <a:t>THANK YOU</a:t>
            </a:r>
          </a:p>
        </p:txBody>
      </p:sp>
      <p:sp>
        <p:nvSpPr>
          <p:cNvPr id="34" name="Freeform 40">
            <a:extLst>
              <a:ext uri="{FF2B5EF4-FFF2-40B4-BE49-F238E27FC236}">
                <a16:creationId xmlns:a16="http://schemas.microsoft.com/office/drawing/2014/main" id="{BD42FF84-0B1E-E34C-7D45-C2ADA926A13E}"/>
              </a:ext>
            </a:extLst>
          </p:cNvPr>
          <p:cNvSpPr/>
          <p:nvPr/>
        </p:nvSpPr>
        <p:spPr>
          <a:xfrm>
            <a:off x="-3866299" y="7778986"/>
            <a:ext cx="8322125" cy="162457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35" name="Freeform 40">
            <a:extLst>
              <a:ext uri="{FF2B5EF4-FFF2-40B4-BE49-F238E27FC236}">
                <a16:creationId xmlns:a16="http://schemas.microsoft.com/office/drawing/2014/main" id="{89C4438A-CAB6-2A45-E29F-3555C43B1468}"/>
              </a:ext>
            </a:extLst>
          </p:cNvPr>
          <p:cNvSpPr/>
          <p:nvPr/>
        </p:nvSpPr>
        <p:spPr>
          <a:xfrm>
            <a:off x="4419600" y="9569642"/>
            <a:ext cx="8322125" cy="162457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24" name="Rectangle: Diagonal Corners Snipped 23">
            <a:extLst>
              <a:ext uri="{FF2B5EF4-FFF2-40B4-BE49-F238E27FC236}">
                <a16:creationId xmlns:a16="http://schemas.microsoft.com/office/drawing/2014/main" id="{0170EE2D-2F07-BB5D-93EC-5092E4841433}"/>
              </a:ext>
            </a:extLst>
          </p:cNvPr>
          <p:cNvSpPr/>
          <p:nvPr/>
        </p:nvSpPr>
        <p:spPr>
          <a:xfrm>
            <a:off x="609600" y="4991100"/>
            <a:ext cx="16916400" cy="2362200"/>
          </a:xfrm>
          <a:prstGeom prst="snip2Diag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3"/>
          <p:cNvGrpSpPr/>
          <p:nvPr/>
        </p:nvGrpSpPr>
        <p:grpSpPr>
          <a:xfrm rot="5400000">
            <a:off x="8581844" y="-4605785"/>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sp>
      <p:sp>
        <p:nvSpPr>
          <p:cNvPr id="8" name="TextBox 8"/>
          <p:cNvSpPr txBox="1"/>
          <p:nvPr/>
        </p:nvSpPr>
        <p:spPr>
          <a:xfrm>
            <a:off x="553602" y="5013469"/>
            <a:ext cx="17145000" cy="2205732"/>
          </a:xfrm>
          <a:prstGeom prst="rect">
            <a:avLst/>
          </a:prstGeom>
        </p:spPr>
        <p:txBody>
          <a:bodyPr wrap="square" lIns="0" tIns="0" rIns="0" bIns="0" rtlCol="0" anchor="t">
            <a:spAutoFit/>
          </a:bodyPr>
          <a:lstStyle/>
          <a:p>
            <a:pPr marL="0" lvl="0" indent="0" algn="ctr">
              <a:lnSpc>
                <a:spcPts val="8627"/>
              </a:lnSpc>
              <a:spcBef>
                <a:spcPct val="0"/>
              </a:spcBef>
            </a:pPr>
            <a:r>
              <a:rPr lang="en-US" sz="7200" u="none" strike="noStrike" spc="331" dirty="0">
                <a:solidFill>
                  <a:schemeClr val="bg1"/>
                </a:solidFill>
                <a:latin typeface="Algerian" panose="04020705040A02060702" pitchFamily="82" charset="0"/>
                <a:ea typeface="Montserrat Classic Bold"/>
                <a:cs typeface="Montserrat Classic Bold"/>
                <a:sym typeface="Montserrat Classic Bold"/>
              </a:rPr>
              <a:t>Light-Dependent </a:t>
            </a:r>
          </a:p>
          <a:p>
            <a:pPr marL="0" lvl="0" indent="0" algn="ctr">
              <a:lnSpc>
                <a:spcPts val="8627"/>
              </a:lnSpc>
              <a:spcBef>
                <a:spcPct val="0"/>
              </a:spcBef>
            </a:pPr>
            <a:r>
              <a:rPr lang="en-US" sz="7200" u="none" strike="noStrike" spc="331" dirty="0">
                <a:solidFill>
                  <a:schemeClr val="bg1"/>
                </a:solidFill>
                <a:latin typeface="Algerian" panose="04020705040A02060702" pitchFamily="82" charset="0"/>
                <a:ea typeface="Montserrat Classic Bold"/>
                <a:cs typeface="Montserrat Classic Bold"/>
                <a:sym typeface="Montserrat Classic Bold"/>
              </a:rPr>
              <a:t>Switch Circuit Using BJT</a:t>
            </a:r>
          </a:p>
        </p:txBody>
      </p:sp>
      <p:sp>
        <p:nvSpPr>
          <p:cNvPr id="18" name="TextBox 18"/>
          <p:cNvSpPr txBox="1"/>
          <p:nvPr/>
        </p:nvSpPr>
        <p:spPr>
          <a:xfrm>
            <a:off x="6553198" y="7033352"/>
            <a:ext cx="1840320" cy="982641"/>
          </a:xfrm>
          <a:prstGeom prst="rect">
            <a:avLst/>
          </a:prstGeom>
        </p:spPr>
        <p:txBody>
          <a:bodyPr lIns="0" tIns="0" rIns="0" bIns="0" rtlCol="0" anchor="t">
            <a:spAutoFit/>
          </a:bodyPr>
          <a:lstStyle/>
          <a:p>
            <a:pPr marL="0" lvl="0" indent="0" algn="ctr">
              <a:lnSpc>
                <a:spcPts val="8627"/>
              </a:lnSpc>
              <a:spcBef>
                <a:spcPct val="0"/>
              </a:spcBef>
            </a:pPr>
            <a:endParaRPr lang="en-US" sz="6251" b="1" spc="331" dirty="0">
              <a:solidFill>
                <a:srgbClr val="231F20"/>
              </a:solidFill>
              <a:latin typeface="Montserrat Classic Bold"/>
              <a:ea typeface="Montserrat Classic Bold"/>
              <a:cs typeface="Montserrat Classic Bold"/>
              <a:sym typeface="Montserrat Classic Bold"/>
            </a:endParaRPr>
          </a:p>
        </p:txBody>
      </p:sp>
      <p:sp>
        <p:nvSpPr>
          <p:cNvPr id="19" name="TextBox 19"/>
          <p:cNvSpPr txBox="1"/>
          <p:nvPr/>
        </p:nvSpPr>
        <p:spPr>
          <a:xfrm>
            <a:off x="6101648" y="8063072"/>
            <a:ext cx="2743420" cy="428073"/>
          </a:xfrm>
          <a:prstGeom prst="rect">
            <a:avLst/>
          </a:prstGeom>
        </p:spPr>
        <p:txBody>
          <a:bodyPr lIns="0" tIns="0" rIns="0" bIns="0" rtlCol="0" anchor="t">
            <a:spAutoFit/>
          </a:bodyPr>
          <a:lstStyle/>
          <a:p>
            <a:pPr algn="ctr">
              <a:lnSpc>
                <a:spcPts val="3483"/>
              </a:lnSpc>
            </a:pPr>
            <a:endParaRPr lang="en-US" sz="2524" spc="247" dirty="0">
              <a:solidFill>
                <a:srgbClr val="231F20"/>
              </a:solidFill>
              <a:latin typeface="Montserrat Light"/>
              <a:ea typeface="Montserrat Light"/>
              <a:cs typeface="Montserrat Light"/>
              <a:sym typeface="Montserrat Light"/>
            </a:endParaRPr>
          </a:p>
        </p:txBody>
      </p:sp>
      <p:sp>
        <p:nvSpPr>
          <p:cNvPr id="25" name="Rectangle: Diagonal Corners Snipped 24">
            <a:extLst>
              <a:ext uri="{FF2B5EF4-FFF2-40B4-BE49-F238E27FC236}">
                <a16:creationId xmlns:a16="http://schemas.microsoft.com/office/drawing/2014/main" id="{C09DD563-7D23-981A-803B-15AAAE6F1B42}"/>
              </a:ext>
            </a:extLst>
          </p:cNvPr>
          <p:cNvSpPr/>
          <p:nvPr/>
        </p:nvSpPr>
        <p:spPr>
          <a:xfrm>
            <a:off x="5257800" y="7738491"/>
            <a:ext cx="4191000" cy="841844"/>
          </a:xfrm>
          <a:prstGeom prst="snip2Diag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8">
            <a:extLst>
              <a:ext uri="{FF2B5EF4-FFF2-40B4-BE49-F238E27FC236}">
                <a16:creationId xmlns:a16="http://schemas.microsoft.com/office/drawing/2014/main" id="{3C211602-4A92-5B6B-A876-566AB138676E}"/>
              </a:ext>
            </a:extLst>
          </p:cNvPr>
          <p:cNvSpPr txBox="1"/>
          <p:nvPr/>
        </p:nvSpPr>
        <p:spPr>
          <a:xfrm>
            <a:off x="4460635" y="7528135"/>
            <a:ext cx="5714998" cy="975716"/>
          </a:xfrm>
          <a:prstGeom prst="rect">
            <a:avLst/>
          </a:prstGeom>
        </p:spPr>
        <p:txBody>
          <a:bodyPr wrap="square" lIns="0" tIns="0" rIns="0" bIns="0" rtlCol="0" anchor="t">
            <a:spAutoFit/>
          </a:bodyPr>
          <a:lstStyle/>
          <a:p>
            <a:pPr marL="0" lvl="0" indent="0" algn="ctr">
              <a:lnSpc>
                <a:spcPts val="8627"/>
              </a:lnSpc>
              <a:spcBef>
                <a:spcPct val="0"/>
              </a:spcBef>
            </a:pPr>
            <a:r>
              <a:rPr lang="en-US" sz="3600" u="none" strike="noStrike" spc="331" dirty="0">
                <a:solidFill>
                  <a:schemeClr val="bg1"/>
                </a:solidFill>
                <a:latin typeface="Algerian" panose="04020705040A02060702" pitchFamily="82" charset="0"/>
                <a:ea typeface="Montserrat Classic Bold"/>
                <a:cs typeface="Montserrat Classic Bold"/>
                <a:sym typeface="Montserrat Classic Bold"/>
              </a:rPr>
              <a:t>Group Name:</a:t>
            </a:r>
          </a:p>
        </p:txBody>
      </p:sp>
      <p:sp>
        <p:nvSpPr>
          <p:cNvPr id="27" name="Rectangle: Diagonal Corners Snipped 26">
            <a:extLst>
              <a:ext uri="{FF2B5EF4-FFF2-40B4-BE49-F238E27FC236}">
                <a16:creationId xmlns:a16="http://schemas.microsoft.com/office/drawing/2014/main" id="{7DAC4E00-A744-23C0-15B7-E51634C7FA0F}"/>
              </a:ext>
            </a:extLst>
          </p:cNvPr>
          <p:cNvSpPr/>
          <p:nvPr/>
        </p:nvSpPr>
        <p:spPr>
          <a:xfrm>
            <a:off x="9184388" y="8131993"/>
            <a:ext cx="4191000" cy="841844"/>
          </a:xfrm>
          <a:prstGeom prst="snip2Diag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8">
            <a:extLst>
              <a:ext uri="{FF2B5EF4-FFF2-40B4-BE49-F238E27FC236}">
                <a16:creationId xmlns:a16="http://schemas.microsoft.com/office/drawing/2014/main" id="{4FC00332-71B9-EF85-14CC-59C508171B62}"/>
              </a:ext>
            </a:extLst>
          </p:cNvPr>
          <p:cNvSpPr txBox="1"/>
          <p:nvPr/>
        </p:nvSpPr>
        <p:spPr>
          <a:xfrm>
            <a:off x="8516818" y="7893934"/>
            <a:ext cx="5714998" cy="926216"/>
          </a:xfrm>
          <a:prstGeom prst="rect">
            <a:avLst/>
          </a:prstGeom>
        </p:spPr>
        <p:txBody>
          <a:bodyPr wrap="square" lIns="0" tIns="0" rIns="0" bIns="0" rtlCol="0" anchor="t">
            <a:spAutoFit/>
          </a:bodyPr>
          <a:lstStyle/>
          <a:p>
            <a:pPr marL="0" lvl="0" indent="0" algn="ctr">
              <a:lnSpc>
                <a:spcPts val="8627"/>
              </a:lnSpc>
              <a:spcBef>
                <a:spcPct val="0"/>
              </a:spcBef>
            </a:pPr>
            <a:r>
              <a:rPr lang="en-US" sz="3200" u="none" strike="noStrike" spc="331" dirty="0">
                <a:latin typeface="Algerian" panose="04020705040A02060702" pitchFamily="82" charset="0"/>
                <a:ea typeface="Montserrat Classic Bold"/>
                <a:cs typeface="Montserrat Classic Bold"/>
                <a:sym typeface="Montserrat Classic Bold"/>
              </a:rPr>
              <a:t>TIME TRAVELERS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6214"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6483198" y="4637149"/>
            <a:ext cx="4102294" cy="850682"/>
          </a:xfrm>
          <a:prstGeom prst="rect">
            <a:avLst/>
          </a:prstGeom>
        </p:spPr>
        <p:txBody>
          <a:bodyPr wrap="square" lIns="0" tIns="0" rIns="0" bIns="0" rtlCol="0" anchor="t">
            <a:spAutoFit/>
          </a:bodyPr>
          <a:lstStyle/>
          <a:p>
            <a:pPr marL="0" lvl="0" indent="0" algn="l">
              <a:lnSpc>
                <a:spcPts val="7291"/>
              </a:lnSpc>
              <a:spcBef>
                <a:spcPct val="0"/>
              </a:spcBef>
            </a:pPr>
            <a:r>
              <a:rPr lang="en-US" sz="4800" u="none" strike="noStrike" spc="184" dirty="0">
                <a:solidFill>
                  <a:srgbClr val="010101"/>
                </a:solidFill>
                <a:latin typeface="Algerian" panose="04020705040A02060702" pitchFamily="82" charset="0"/>
                <a:ea typeface="Archivo Black"/>
                <a:cs typeface="Archivo Black"/>
                <a:sym typeface="Archivo Black"/>
              </a:rPr>
              <a:t>  </a:t>
            </a:r>
          </a:p>
        </p:txBody>
      </p:sp>
      <p:sp>
        <p:nvSpPr>
          <p:cNvPr id="6" name="Freeform 6"/>
          <p:cNvSpPr/>
          <p:nvPr/>
        </p:nvSpPr>
        <p:spPr>
          <a:xfrm>
            <a:off x="1988574" y="2912185"/>
            <a:ext cx="4647981" cy="498848"/>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US" dirty="0"/>
          </a:p>
        </p:txBody>
      </p:sp>
      <p:grpSp>
        <p:nvGrpSpPr>
          <p:cNvPr id="10" name="Group 10"/>
          <p:cNvGrpSpPr/>
          <p:nvPr/>
        </p:nvGrpSpPr>
        <p:grpSpPr>
          <a:xfrm>
            <a:off x="2156401" y="1463912"/>
            <a:ext cx="4647981" cy="1490390"/>
            <a:chOff x="0" y="0"/>
            <a:chExt cx="1569119" cy="503617"/>
          </a:xfrm>
        </p:grpSpPr>
        <p:sp>
          <p:nvSpPr>
            <p:cNvPr id="11" name="Freeform 11"/>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2" name="TextBox 12"/>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3" name="Freeform 13"/>
          <p:cNvSpPr/>
          <p:nvPr/>
        </p:nvSpPr>
        <p:spPr>
          <a:xfrm>
            <a:off x="5832220" y="1585442"/>
            <a:ext cx="847533" cy="212689"/>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4" name="Group 44"/>
          <p:cNvGrpSpPr>
            <a:grpSpLocks noChangeAspect="1"/>
          </p:cNvGrpSpPr>
          <p:nvPr/>
        </p:nvGrpSpPr>
        <p:grpSpPr>
          <a:xfrm>
            <a:off x="-46214" y="7097814"/>
            <a:ext cx="5669664" cy="3189186"/>
            <a:chOff x="0" y="0"/>
            <a:chExt cx="6089457" cy="3425320"/>
          </a:xfrm>
        </p:grpSpPr>
        <p:sp>
          <p:nvSpPr>
            <p:cNvPr id="45" name="Freeform 45"/>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46" name="Freeform 46"/>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6"/>
              <a:stretch>
                <a:fillRect l="-98184" t="-51103" r="-41729" b="-133327"/>
              </a:stretch>
            </a:blipFill>
          </p:spPr>
        </p:sp>
      </p:grpSp>
      <p:grpSp>
        <p:nvGrpSpPr>
          <p:cNvPr id="47" name="Group 47"/>
          <p:cNvGrpSpPr>
            <a:grpSpLocks noChangeAspect="1"/>
          </p:cNvGrpSpPr>
          <p:nvPr/>
        </p:nvGrpSpPr>
        <p:grpSpPr>
          <a:xfrm>
            <a:off x="11006092" y="-6332"/>
            <a:ext cx="7281908" cy="4096074"/>
            <a:chOff x="0" y="0"/>
            <a:chExt cx="6089457" cy="3425320"/>
          </a:xfrm>
        </p:grpSpPr>
        <p:sp>
          <p:nvSpPr>
            <p:cNvPr id="48" name="Freeform 48"/>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49" name="Freeform 49"/>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7"/>
              <a:stretch>
                <a:fillRect t="-5555" b="-5555"/>
              </a:stretch>
            </a:blipFill>
          </p:spPr>
        </p:sp>
      </p:grpSp>
      <p:grpSp>
        <p:nvGrpSpPr>
          <p:cNvPr id="55" name="Group 10">
            <a:extLst>
              <a:ext uri="{FF2B5EF4-FFF2-40B4-BE49-F238E27FC236}">
                <a16:creationId xmlns:a16="http://schemas.microsoft.com/office/drawing/2014/main" id="{7DF9445B-B9EC-29AA-1220-10962942FFDC}"/>
              </a:ext>
            </a:extLst>
          </p:cNvPr>
          <p:cNvGrpSpPr/>
          <p:nvPr/>
        </p:nvGrpSpPr>
        <p:grpSpPr>
          <a:xfrm>
            <a:off x="8844362" y="1492696"/>
            <a:ext cx="4647981" cy="1490390"/>
            <a:chOff x="0" y="0"/>
            <a:chExt cx="1569119" cy="503617"/>
          </a:xfrm>
        </p:grpSpPr>
        <p:sp>
          <p:nvSpPr>
            <p:cNvPr id="56" name="Freeform 11">
              <a:extLst>
                <a:ext uri="{FF2B5EF4-FFF2-40B4-BE49-F238E27FC236}">
                  <a16:creationId xmlns:a16="http://schemas.microsoft.com/office/drawing/2014/main" id="{F3B0762B-8F10-7D31-CA7B-ADF63B6D8ED2}"/>
                </a:ext>
              </a:extLst>
            </p:cNvPr>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57" name="TextBox 12">
              <a:extLst>
                <a:ext uri="{FF2B5EF4-FFF2-40B4-BE49-F238E27FC236}">
                  <a16:creationId xmlns:a16="http://schemas.microsoft.com/office/drawing/2014/main" id="{BE3F8FC8-F005-6C83-C8B7-20D0B2477F6F}"/>
                </a:ext>
              </a:extLst>
            </p:cNvPr>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58" name="TextBox 14">
            <a:extLst>
              <a:ext uri="{FF2B5EF4-FFF2-40B4-BE49-F238E27FC236}">
                <a16:creationId xmlns:a16="http://schemas.microsoft.com/office/drawing/2014/main" id="{1F8F5B3B-C095-13DE-DD37-654454EF5257}"/>
              </a:ext>
            </a:extLst>
          </p:cNvPr>
          <p:cNvSpPr txBox="1"/>
          <p:nvPr/>
        </p:nvSpPr>
        <p:spPr>
          <a:xfrm>
            <a:off x="2719710" y="1492696"/>
            <a:ext cx="3055526" cy="1643527"/>
          </a:xfrm>
          <a:prstGeom prst="rect">
            <a:avLst/>
          </a:prstGeom>
        </p:spPr>
        <p:txBody>
          <a:bodyPr wrap="square" lIns="0" tIns="0" rIns="0" bIns="0" rtlCol="0" anchor="t">
            <a:spAutoFit/>
          </a:bodyPr>
          <a:lstStyle/>
          <a:p>
            <a:pPr algn="l">
              <a:lnSpc>
                <a:spcPts val="2641"/>
              </a:lnSpc>
              <a:spcBef>
                <a:spcPct val="0"/>
              </a:spcBef>
            </a:pPr>
            <a:r>
              <a:rPr lang="en-US" sz="1887" b="1" spc="-37" dirty="0">
                <a:solidFill>
                  <a:srgbClr val="FFFFFF"/>
                </a:solidFill>
                <a:latin typeface="Montserrat Light Bold"/>
                <a:ea typeface="Montserrat Light Bold"/>
                <a:cs typeface="Montserrat Light Bold"/>
                <a:sym typeface="Montserrat Light Bold"/>
              </a:rPr>
              <a:t>Md. Forhaduzzaman Reyad</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ID: 202316086</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EECE-21 (B)</a:t>
            </a:r>
          </a:p>
          <a:p>
            <a:pPr algn="l">
              <a:lnSpc>
                <a:spcPts val="2641"/>
              </a:lnSpc>
              <a:spcBef>
                <a:spcPct val="0"/>
              </a:spcBef>
            </a:pPr>
            <a:endParaRPr lang="en-US" sz="1887" b="1" spc="-37" dirty="0">
              <a:solidFill>
                <a:srgbClr val="FFFFFF"/>
              </a:solidFill>
              <a:latin typeface="Montserrat Light Bold"/>
              <a:ea typeface="Montserrat Light Bold"/>
              <a:cs typeface="Montserrat Light Bold"/>
              <a:sym typeface="Montserrat Light Bold"/>
            </a:endParaRPr>
          </a:p>
        </p:txBody>
      </p:sp>
      <p:sp>
        <p:nvSpPr>
          <p:cNvPr id="14" name="TextBox 14"/>
          <p:cNvSpPr txBox="1"/>
          <p:nvPr/>
        </p:nvSpPr>
        <p:spPr>
          <a:xfrm>
            <a:off x="9461648" y="1598188"/>
            <a:ext cx="3055526" cy="1310102"/>
          </a:xfrm>
          <a:prstGeom prst="rect">
            <a:avLst/>
          </a:prstGeom>
        </p:spPr>
        <p:txBody>
          <a:bodyPr wrap="square" lIns="0" tIns="0" rIns="0" bIns="0" rtlCol="0" anchor="t">
            <a:spAutoFit/>
          </a:bodyPr>
          <a:lstStyle/>
          <a:p>
            <a:pPr algn="l">
              <a:lnSpc>
                <a:spcPts val="2641"/>
              </a:lnSpc>
              <a:spcBef>
                <a:spcPct val="0"/>
              </a:spcBef>
            </a:pPr>
            <a:r>
              <a:rPr lang="en-US" sz="1887" b="1" spc="-37" dirty="0">
                <a:solidFill>
                  <a:srgbClr val="FFFFFF"/>
                </a:solidFill>
                <a:latin typeface="Montserrat Light Bold"/>
                <a:ea typeface="Montserrat Light Bold"/>
                <a:cs typeface="Montserrat Light Bold"/>
                <a:sym typeface="Montserrat Light Bold"/>
              </a:rPr>
              <a:t>Osama Ahmed Ibrahim</a:t>
            </a:r>
          </a:p>
          <a:p>
            <a:pPr algn="l">
              <a:lnSpc>
                <a:spcPts val="2641"/>
              </a:lnSpc>
              <a:spcBef>
                <a:spcPct val="0"/>
              </a:spcBef>
            </a:pPr>
            <a:r>
              <a:rPr lang="en-US" sz="1600" b="1" spc="-37" dirty="0">
                <a:solidFill>
                  <a:srgbClr val="FFFFFF"/>
                </a:solidFill>
                <a:latin typeface="Montserrat Light Bold"/>
                <a:ea typeface="Montserrat Light Bold"/>
                <a:cs typeface="Montserrat Light Bold"/>
                <a:sym typeface="Montserrat Light Bold"/>
              </a:rPr>
              <a:t>ID: 202316126</a:t>
            </a:r>
          </a:p>
          <a:p>
            <a:pPr algn="l">
              <a:lnSpc>
                <a:spcPts val="2641"/>
              </a:lnSpc>
              <a:spcBef>
                <a:spcPct val="0"/>
              </a:spcBef>
            </a:pPr>
            <a:r>
              <a:rPr lang="en-US" sz="1600" b="1" spc="-37" dirty="0">
                <a:solidFill>
                  <a:srgbClr val="FFFFFF"/>
                </a:solidFill>
                <a:latin typeface="Montserrat Light Bold"/>
                <a:ea typeface="Montserrat Light Bold"/>
                <a:cs typeface="Montserrat Light Bold"/>
                <a:sym typeface="Montserrat Light Bold"/>
              </a:rPr>
              <a:t>EECE-21 (B)</a:t>
            </a:r>
          </a:p>
          <a:p>
            <a:pPr algn="l">
              <a:lnSpc>
                <a:spcPts val="2641"/>
              </a:lnSpc>
              <a:spcBef>
                <a:spcPct val="0"/>
              </a:spcBef>
            </a:pPr>
            <a:endParaRPr lang="en-US" sz="1887" b="1" spc="-37" dirty="0">
              <a:solidFill>
                <a:srgbClr val="FFFFFF"/>
              </a:solidFill>
              <a:latin typeface="Montserrat Light Bold"/>
              <a:ea typeface="Montserrat Light Bold"/>
              <a:cs typeface="Montserrat Light Bold"/>
              <a:sym typeface="Montserrat Light Bold"/>
            </a:endParaRPr>
          </a:p>
        </p:txBody>
      </p:sp>
      <p:pic>
        <p:nvPicPr>
          <p:cNvPr id="53" name="Picture 52">
            <a:extLst>
              <a:ext uri="{FF2B5EF4-FFF2-40B4-BE49-F238E27FC236}">
                <a16:creationId xmlns:a16="http://schemas.microsoft.com/office/drawing/2014/main" id="{E367B8C4-B0DE-C7FD-A732-C7159E09EFFA}"/>
              </a:ext>
            </a:extLst>
          </p:cNvPr>
          <p:cNvPicPr>
            <a:picLocks noChangeAspect="1"/>
          </p:cNvPicPr>
          <p:nvPr/>
        </p:nvPicPr>
        <p:blipFill>
          <a:blip r:embed="rId8" cstate="print">
            <a:extLst>
              <a:ext uri="{28A0092B-C50C-407E-A947-70E740481C1C}">
                <a14:useLocalDpi xmlns:a14="http://schemas.microsoft.com/office/drawing/2010/main" val="0"/>
              </a:ext>
            </a:extLst>
          </a:blip>
          <a:srcRect l="56750" t="20400" r="17626" b="61176"/>
          <a:stretch/>
        </p:blipFill>
        <p:spPr>
          <a:xfrm>
            <a:off x="7361602" y="1250063"/>
            <a:ext cx="1862716" cy="1895255"/>
          </a:xfrm>
          <a:prstGeom prst="ellipse">
            <a:avLst/>
          </a:prstGeom>
          <a:ln w="381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59" name="Freeform 13">
            <a:extLst>
              <a:ext uri="{FF2B5EF4-FFF2-40B4-BE49-F238E27FC236}">
                <a16:creationId xmlns:a16="http://schemas.microsoft.com/office/drawing/2014/main" id="{185BF0A0-BF43-3E33-82CB-BABB704644F3}"/>
              </a:ext>
            </a:extLst>
          </p:cNvPr>
          <p:cNvSpPr/>
          <p:nvPr/>
        </p:nvSpPr>
        <p:spPr>
          <a:xfrm>
            <a:off x="12517174" y="1627135"/>
            <a:ext cx="847533" cy="212689"/>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0" name="Freeform 6">
            <a:extLst>
              <a:ext uri="{FF2B5EF4-FFF2-40B4-BE49-F238E27FC236}">
                <a16:creationId xmlns:a16="http://schemas.microsoft.com/office/drawing/2014/main" id="{220640FC-DDF0-82EC-5896-FC3927B0589A}"/>
              </a:ext>
            </a:extLst>
          </p:cNvPr>
          <p:cNvSpPr/>
          <p:nvPr/>
        </p:nvSpPr>
        <p:spPr>
          <a:xfrm>
            <a:off x="8915272" y="2977010"/>
            <a:ext cx="4647981" cy="498848"/>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US" dirty="0"/>
          </a:p>
        </p:txBody>
      </p:sp>
      <p:grpSp>
        <p:nvGrpSpPr>
          <p:cNvPr id="61" name="Group 10">
            <a:extLst>
              <a:ext uri="{FF2B5EF4-FFF2-40B4-BE49-F238E27FC236}">
                <a16:creationId xmlns:a16="http://schemas.microsoft.com/office/drawing/2014/main" id="{EAC1C7A3-C6AC-B236-68A2-70D5AF024F11}"/>
              </a:ext>
            </a:extLst>
          </p:cNvPr>
          <p:cNvGrpSpPr/>
          <p:nvPr/>
        </p:nvGrpSpPr>
        <p:grpSpPr>
          <a:xfrm>
            <a:off x="2156401" y="3613129"/>
            <a:ext cx="4647981" cy="1490390"/>
            <a:chOff x="0" y="0"/>
            <a:chExt cx="1569119" cy="503617"/>
          </a:xfrm>
        </p:grpSpPr>
        <p:sp>
          <p:nvSpPr>
            <p:cNvPr id="62" name="Freeform 11">
              <a:extLst>
                <a:ext uri="{FF2B5EF4-FFF2-40B4-BE49-F238E27FC236}">
                  <a16:creationId xmlns:a16="http://schemas.microsoft.com/office/drawing/2014/main" id="{C3B074BE-5E3F-14E7-CA74-4F69E8D751B7}"/>
                </a:ext>
              </a:extLst>
            </p:cNvPr>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63" name="TextBox 12">
              <a:extLst>
                <a:ext uri="{FF2B5EF4-FFF2-40B4-BE49-F238E27FC236}">
                  <a16:creationId xmlns:a16="http://schemas.microsoft.com/office/drawing/2014/main" id="{BAFA1772-8ABF-3D71-E67B-34C4E721DA41}"/>
                </a:ext>
              </a:extLst>
            </p:cNvPr>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grpSp>
        <p:nvGrpSpPr>
          <p:cNvPr id="64" name="Group 10">
            <a:extLst>
              <a:ext uri="{FF2B5EF4-FFF2-40B4-BE49-F238E27FC236}">
                <a16:creationId xmlns:a16="http://schemas.microsoft.com/office/drawing/2014/main" id="{B7F2A832-450D-2501-BB92-87330D44D58F}"/>
              </a:ext>
            </a:extLst>
          </p:cNvPr>
          <p:cNvGrpSpPr/>
          <p:nvPr/>
        </p:nvGrpSpPr>
        <p:grpSpPr>
          <a:xfrm>
            <a:off x="11657339" y="3487075"/>
            <a:ext cx="4647981" cy="1490390"/>
            <a:chOff x="0" y="0"/>
            <a:chExt cx="1569119" cy="503617"/>
          </a:xfrm>
        </p:grpSpPr>
        <p:sp>
          <p:nvSpPr>
            <p:cNvPr id="65" name="Freeform 11">
              <a:extLst>
                <a:ext uri="{FF2B5EF4-FFF2-40B4-BE49-F238E27FC236}">
                  <a16:creationId xmlns:a16="http://schemas.microsoft.com/office/drawing/2014/main" id="{420204C0-4E17-28C4-28B1-8CF53BA1147E}"/>
                </a:ext>
              </a:extLst>
            </p:cNvPr>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66" name="TextBox 12">
              <a:extLst>
                <a:ext uri="{FF2B5EF4-FFF2-40B4-BE49-F238E27FC236}">
                  <a16:creationId xmlns:a16="http://schemas.microsoft.com/office/drawing/2014/main" id="{51333D7D-D21A-959C-CBA7-EA7159D08460}"/>
                </a:ext>
              </a:extLst>
            </p:cNvPr>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grpSp>
        <p:nvGrpSpPr>
          <p:cNvPr id="67" name="Group 10">
            <a:extLst>
              <a:ext uri="{FF2B5EF4-FFF2-40B4-BE49-F238E27FC236}">
                <a16:creationId xmlns:a16="http://schemas.microsoft.com/office/drawing/2014/main" id="{D8CDE14D-87A8-FEEC-5E6A-B8EB4A80B8EE}"/>
              </a:ext>
            </a:extLst>
          </p:cNvPr>
          <p:cNvGrpSpPr/>
          <p:nvPr/>
        </p:nvGrpSpPr>
        <p:grpSpPr>
          <a:xfrm>
            <a:off x="11657338" y="5480279"/>
            <a:ext cx="4647981" cy="1490390"/>
            <a:chOff x="0" y="0"/>
            <a:chExt cx="1569119" cy="503617"/>
          </a:xfrm>
        </p:grpSpPr>
        <p:sp>
          <p:nvSpPr>
            <p:cNvPr id="68" name="Freeform 11">
              <a:extLst>
                <a:ext uri="{FF2B5EF4-FFF2-40B4-BE49-F238E27FC236}">
                  <a16:creationId xmlns:a16="http://schemas.microsoft.com/office/drawing/2014/main" id="{25BBC3CD-D349-1EB7-BAE5-8CBCC45854BA}"/>
                </a:ext>
              </a:extLst>
            </p:cNvPr>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69" name="TextBox 12">
              <a:extLst>
                <a:ext uri="{FF2B5EF4-FFF2-40B4-BE49-F238E27FC236}">
                  <a16:creationId xmlns:a16="http://schemas.microsoft.com/office/drawing/2014/main" id="{93D1DA9A-6A7A-5C3F-1348-2B5AEFC9E63D}"/>
                </a:ext>
              </a:extLst>
            </p:cNvPr>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grpSp>
        <p:nvGrpSpPr>
          <p:cNvPr id="70" name="Group 10">
            <a:extLst>
              <a:ext uri="{FF2B5EF4-FFF2-40B4-BE49-F238E27FC236}">
                <a16:creationId xmlns:a16="http://schemas.microsoft.com/office/drawing/2014/main" id="{2ACEACDD-6C11-FBBD-582A-64E465B89771}"/>
              </a:ext>
            </a:extLst>
          </p:cNvPr>
          <p:cNvGrpSpPr/>
          <p:nvPr/>
        </p:nvGrpSpPr>
        <p:grpSpPr>
          <a:xfrm>
            <a:off x="2156401" y="5972555"/>
            <a:ext cx="4647981" cy="1490390"/>
            <a:chOff x="0" y="0"/>
            <a:chExt cx="1569119" cy="503617"/>
          </a:xfrm>
        </p:grpSpPr>
        <p:sp>
          <p:nvSpPr>
            <p:cNvPr id="71" name="Freeform 11">
              <a:extLst>
                <a:ext uri="{FF2B5EF4-FFF2-40B4-BE49-F238E27FC236}">
                  <a16:creationId xmlns:a16="http://schemas.microsoft.com/office/drawing/2014/main" id="{0D5E3AAE-3DEF-3D1C-86DF-B59CCC14FFA7}"/>
                </a:ext>
              </a:extLst>
            </p:cNvPr>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72" name="TextBox 12">
              <a:extLst>
                <a:ext uri="{FF2B5EF4-FFF2-40B4-BE49-F238E27FC236}">
                  <a16:creationId xmlns:a16="http://schemas.microsoft.com/office/drawing/2014/main" id="{BAA26828-033B-D093-CB9D-5C73CDDD671D}"/>
                </a:ext>
              </a:extLst>
            </p:cNvPr>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grpSp>
        <p:nvGrpSpPr>
          <p:cNvPr id="73" name="Group 10">
            <a:extLst>
              <a:ext uri="{FF2B5EF4-FFF2-40B4-BE49-F238E27FC236}">
                <a16:creationId xmlns:a16="http://schemas.microsoft.com/office/drawing/2014/main" id="{C4EBD819-2F5D-1D9E-9AC8-09AB68F8B4F2}"/>
              </a:ext>
            </a:extLst>
          </p:cNvPr>
          <p:cNvGrpSpPr/>
          <p:nvPr/>
        </p:nvGrpSpPr>
        <p:grpSpPr>
          <a:xfrm>
            <a:off x="11713900" y="7704472"/>
            <a:ext cx="4647981" cy="1490390"/>
            <a:chOff x="0" y="0"/>
            <a:chExt cx="1569119" cy="503617"/>
          </a:xfrm>
        </p:grpSpPr>
        <p:sp>
          <p:nvSpPr>
            <p:cNvPr id="74" name="Freeform 11">
              <a:extLst>
                <a:ext uri="{FF2B5EF4-FFF2-40B4-BE49-F238E27FC236}">
                  <a16:creationId xmlns:a16="http://schemas.microsoft.com/office/drawing/2014/main" id="{985D8AE1-8DFA-0390-41C0-A8EDE2CD7EF6}"/>
                </a:ext>
              </a:extLst>
            </p:cNvPr>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75" name="TextBox 12">
              <a:extLst>
                <a:ext uri="{FF2B5EF4-FFF2-40B4-BE49-F238E27FC236}">
                  <a16:creationId xmlns:a16="http://schemas.microsoft.com/office/drawing/2014/main" id="{04058E4E-63A2-AFF5-A62E-C3DB2FF13F4B}"/>
                </a:ext>
              </a:extLst>
            </p:cNvPr>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pic>
        <p:nvPicPr>
          <p:cNvPr id="77" name="Picture 76">
            <a:extLst>
              <a:ext uri="{FF2B5EF4-FFF2-40B4-BE49-F238E27FC236}">
                <a16:creationId xmlns:a16="http://schemas.microsoft.com/office/drawing/2014/main" id="{84072BF5-5F63-A8C8-2BBD-23AE776A1D5F}"/>
              </a:ext>
            </a:extLst>
          </p:cNvPr>
          <p:cNvPicPr>
            <a:picLocks noChangeAspect="1"/>
          </p:cNvPicPr>
          <p:nvPr/>
        </p:nvPicPr>
        <p:blipFill>
          <a:blip r:embed="rId9">
            <a:extLst>
              <a:ext uri="{28A0092B-C50C-407E-A947-70E740481C1C}">
                <a14:useLocalDpi xmlns:a14="http://schemas.microsoft.com/office/drawing/2010/main" val="0"/>
              </a:ext>
            </a:extLst>
          </a:blip>
          <a:srcRect l="30978" t="45747" r="36831" b="35829"/>
          <a:stretch/>
        </p:blipFill>
        <p:spPr>
          <a:xfrm>
            <a:off x="466488" y="3410951"/>
            <a:ext cx="2041221" cy="2076880"/>
          </a:xfrm>
          <a:prstGeom prst="ellipse">
            <a:avLst/>
          </a:prstGeom>
          <a:ln w="412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8" name="TextBox 14">
            <a:extLst>
              <a:ext uri="{FF2B5EF4-FFF2-40B4-BE49-F238E27FC236}">
                <a16:creationId xmlns:a16="http://schemas.microsoft.com/office/drawing/2014/main" id="{D2914CCB-5B46-E5C8-9AAB-4D83FC40DF30}"/>
              </a:ext>
            </a:extLst>
          </p:cNvPr>
          <p:cNvSpPr txBox="1"/>
          <p:nvPr/>
        </p:nvSpPr>
        <p:spPr>
          <a:xfrm>
            <a:off x="2686602" y="3710022"/>
            <a:ext cx="3055526" cy="1310102"/>
          </a:xfrm>
          <a:prstGeom prst="rect">
            <a:avLst/>
          </a:prstGeom>
        </p:spPr>
        <p:txBody>
          <a:bodyPr wrap="square" lIns="0" tIns="0" rIns="0" bIns="0" rtlCol="0" anchor="t">
            <a:spAutoFit/>
          </a:bodyPr>
          <a:lstStyle/>
          <a:p>
            <a:pPr algn="l">
              <a:lnSpc>
                <a:spcPts val="2641"/>
              </a:lnSpc>
              <a:spcBef>
                <a:spcPct val="0"/>
              </a:spcBef>
            </a:pPr>
            <a:r>
              <a:rPr lang="en-US" sz="1887" b="1" spc="-37" dirty="0">
                <a:solidFill>
                  <a:srgbClr val="FFFFFF"/>
                </a:solidFill>
                <a:latin typeface="Montserrat Light Bold"/>
                <a:ea typeface="Montserrat Light Bold"/>
                <a:cs typeface="Montserrat Light Bold"/>
                <a:sym typeface="Montserrat Light Bold"/>
              </a:rPr>
              <a:t>Md. Zishan Kabir</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ID: 202316097</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EECE-21 (B)</a:t>
            </a:r>
          </a:p>
          <a:p>
            <a:pPr algn="l">
              <a:lnSpc>
                <a:spcPts val="2641"/>
              </a:lnSpc>
              <a:spcBef>
                <a:spcPct val="0"/>
              </a:spcBef>
            </a:pPr>
            <a:endParaRPr lang="en-US" sz="1887" b="1" spc="-37" dirty="0">
              <a:solidFill>
                <a:srgbClr val="FFFFFF"/>
              </a:solidFill>
              <a:latin typeface="Montserrat Light Bold"/>
              <a:ea typeface="Montserrat Light Bold"/>
              <a:cs typeface="Montserrat Light Bold"/>
              <a:sym typeface="Montserrat Light Bold"/>
            </a:endParaRPr>
          </a:p>
        </p:txBody>
      </p:sp>
      <p:sp>
        <p:nvSpPr>
          <p:cNvPr id="79" name="Freeform 13">
            <a:extLst>
              <a:ext uri="{FF2B5EF4-FFF2-40B4-BE49-F238E27FC236}">
                <a16:creationId xmlns:a16="http://schemas.microsoft.com/office/drawing/2014/main" id="{4F4F3940-D013-B269-0B27-92C06A83B72F}"/>
              </a:ext>
            </a:extLst>
          </p:cNvPr>
          <p:cNvSpPr/>
          <p:nvPr/>
        </p:nvSpPr>
        <p:spPr>
          <a:xfrm>
            <a:off x="5803273" y="3772178"/>
            <a:ext cx="847533" cy="212689"/>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0" name="Freeform 13">
            <a:extLst>
              <a:ext uri="{FF2B5EF4-FFF2-40B4-BE49-F238E27FC236}">
                <a16:creationId xmlns:a16="http://schemas.microsoft.com/office/drawing/2014/main" id="{876121AF-028E-92D0-8D18-768DE058CD51}"/>
              </a:ext>
            </a:extLst>
          </p:cNvPr>
          <p:cNvSpPr/>
          <p:nvPr/>
        </p:nvSpPr>
        <p:spPr>
          <a:xfrm>
            <a:off x="15284066" y="3648993"/>
            <a:ext cx="847533" cy="212689"/>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1" name="Freeform 13">
            <a:extLst>
              <a:ext uri="{FF2B5EF4-FFF2-40B4-BE49-F238E27FC236}">
                <a16:creationId xmlns:a16="http://schemas.microsoft.com/office/drawing/2014/main" id="{F9F14C6F-FD0B-DD71-0BD7-06BECC7DCE74}"/>
              </a:ext>
            </a:extLst>
          </p:cNvPr>
          <p:cNvSpPr/>
          <p:nvPr/>
        </p:nvSpPr>
        <p:spPr>
          <a:xfrm>
            <a:off x="15365970" y="5577469"/>
            <a:ext cx="847533" cy="212689"/>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2" name="Freeform 13">
            <a:extLst>
              <a:ext uri="{FF2B5EF4-FFF2-40B4-BE49-F238E27FC236}">
                <a16:creationId xmlns:a16="http://schemas.microsoft.com/office/drawing/2014/main" id="{2A53014A-11D4-C4DC-B924-285D1E535778}"/>
              </a:ext>
            </a:extLst>
          </p:cNvPr>
          <p:cNvSpPr/>
          <p:nvPr/>
        </p:nvSpPr>
        <p:spPr>
          <a:xfrm>
            <a:off x="15464346" y="7768859"/>
            <a:ext cx="847533" cy="212689"/>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84" name="Picture 83">
            <a:extLst>
              <a:ext uri="{FF2B5EF4-FFF2-40B4-BE49-F238E27FC236}">
                <a16:creationId xmlns:a16="http://schemas.microsoft.com/office/drawing/2014/main" id="{82D97296-5F53-1529-7872-2ABE26BD18DA}"/>
              </a:ext>
            </a:extLst>
          </p:cNvPr>
          <p:cNvPicPr>
            <a:picLocks noChangeAspect="1"/>
          </p:cNvPicPr>
          <p:nvPr/>
        </p:nvPicPr>
        <p:blipFill>
          <a:blip r:embed="rId10">
            <a:extLst>
              <a:ext uri="{28A0092B-C50C-407E-A947-70E740481C1C}">
                <a14:useLocalDpi xmlns:a14="http://schemas.microsoft.com/office/drawing/2010/main" val="0"/>
              </a:ext>
            </a:extLst>
          </a:blip>
          <a:srcRect l="29469" t="40953" r="44262" b="37408"/>
          <a:stretch/>
        </p:blipFill>
        <p:spPr>
          <a:xfrm>
            <a:off x="571508" y="1206056"/>
            <a:ext cx="1893938" cy="201347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85" name="Freeform 6">
            <a:extLst>
              <a:ext uri="{FF2B5EF4-FFF2-40B4-BE49-F238E27FC236}">
                <a16:creationId xmlns:a16="http://schemas.microsoft.com/office/drawing/2014/main" id="{15D23038-1F6A-1EE0-0C3E-EE60F66D850B}"/>
              </a:ext>
            </a:extLst>
          </p:cNvPr>
          <p:cNvSpPr/>
          <p:nvPr/>
        </p:nvSpPr>
        <p:spPr>
          <a:xfrm>
            <a:off x="2216137" y="5129873"/>
            <a:ext cx="4647981" cy="498848"/>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6" name="Freeform 6">
            <a:extLst>
              <a:ext uri="{FF2B5EF4-FFF2-40B4-BE49-F238E27FC236}">
                <a16:creationId xmlns:a16="http://schemas.microsoft.com/office/drawing/2014/main" id="{7CA057FB-9C55-56A8-6DE6-C0D638C6C5E0}"/>
              </a:ext>
            </a:extLst>
          </p:cNvPr>
          <p:cNvSpPr/>
          <p:nvPr/>
        </p:nvSpPr>
        <p:spPr>
          <a:xfrm>
            <a:off x="2048732" y="7444238"/>
            <a:ext cx="4647981" cy="498848"/>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7" name="Freeform 6">
            <a:extLst>
              <a:ext uri="{FF2B5EF4-FFF2-40B4-BE49-F238E27FC236}">
                <a16:creationId xmlns:a16="http://schemas.microsoft.com/office/drawing/2014/main" id="{2D21AED0-AA59-1768-BE77-B3D810D85A48}"/>
              </a:ext>
            </a:extLst>
          </p:cNvPr>
          <p:cNvSpPr/>
          <p:nvPr/>
        </p:nvSpPr>
        <p:spPr>
          <a:xfrm>
            <a:off x="11483618" y="4932836"/>
            <a:ext cx="4647981" cy="498848"/>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US" dirty="0"/>
          </a:p>
        </p:txBody>
      </p:sp>
      <p:sp>
        <p:nvSpPr>
          <p:cNvPr id="88" name="Freeform 6">
            <a:extLst>
              <a:ext uri="{FF2B5EF4-FFF2-40B4-BE49-F238E27FC236}">
                <a16:creationId xmlns:a16="http://schemas.microsoft.com/office/drawing/2014/main" id="{A0A649D2-9B0B-4C41-574C-0394EAA2B1F4}"/>
              </a:ext>
            </a:extLst>
          </p:cNvPr>
          <p:cNvSpPr/>
          <p:nvPr/>
        </p:nvSpPr>
        <p:spPr>
          <a:xfrm>
            <a:off x="11625700" y="6972017"/>
            <a:ext cx="4647981" cy="498848"/>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9" name="Freeform 6">
            <a:extLst>
              <a:ext uri="{FF2B5EF4-FFF2-40B4-BE49-F238E27FC236}">
                <a16:creationId xmlns:a16="http://schemas.microsoft.com/office/drawing/2014/main" id="{E5749775-B946-330B-7A9F-605B89FF45A2}"/>
              </a:ext>
            </a:extLst>
          </p:cNvPr>
          <p:cNvSpPr/>
          <p:nvPr/>
        </p:nvSpPr>
        <p:spPr>
          <a:xfrm>
            <a:off x="11663898" y="9169466"/>
            <a:ext cx="4647981" cy="498848"/>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91" name="TextBox 14">
            <a:extLst>
              <a:ext uri="{FF2B5EF4-FFF2-40B4-BE49-F238E27FC236}">
                <a16:creationId xmlns:a16="http://schemas.microsoft.com/office/drawing/2014/main" id="{69B346C2-CC18-2866-814D-405CCA747FE1}"/>
              </a:ext>
            </a:extLst>
          </p:cNvPr>
          <p:cNvSpPr txBox="1"/>
          <p:nvPr/>
        </p:nvSpPr>
        <p:spPr>
          <a:xfrm>
            <a:off x="2711041" y="6189235"/>
            <a:ext cx="3055526" cy="1310102"/>
          </a:xfrm>
          <a:prstGeom prst="rect">
            <a:avLst/>
          </a:prstGeom>
        </p:spPr>
        <p:txBody>
          <a:bodyPr wrap="square" lIns="0" tIns="0" rIns="0" bIns="0" rtlCol="0" anchor="t">
            <a:spAutoFit/>
          </a:bodyPr>
          <a:lstStyle/>
          <a:p>
            <a:pPr algn="l">
              <a:lnSpc>
                <a:spcPts val="2641"/>
              </a:lnSpc>
              <a:spcBef>
                <a:spcPct val="0"/>
              </a:spcBef>
            </a:pPr>
            <a:r>
              <a:rPr lang="en-US" sz="2000" b="1" dirty="0">
                <a:solidFill>
                  <a:schemeClr val="bg1"/>
                </a:solidFill>
                <a:effectLst/>
                <a:latin typeface="Times New Roman" panose="02020603050405020304" pitchFamily="18" charset="0"/>
                <a:ea typeface="Times New Roman" panose="02020603050405020304" pitchFamily="18" charset="0"/>
              </a:rPr>
              <a:t>Md Humaun Kabir Nahid </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ID: 202216040</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EECE-21 (B)</a:t>
            </a:r>
          </a:p>
          <a:p>
            <a:pPr algn="l">
              <a:lnSpc>
                <a:spcPts val="2641"/>
              </a:lnSpc>
              <a:spcBef>
                <a:spcPct val="0"/>
              </a:spcBef>
            </a:pPr>
            <a:endParaRPr lang="en-US" sz="1887" b="1" spc="-37" dirty="0">
              <a:solidFill>
                <a:srgbClr val="FFFFFF"/>
              </a:solidFill>
              <a:latin typeface="Montserrat Light Bold"/>
              <a:ea typeface="Montserrat Light Bold"/>
              <a:cs typeface="Montserrat Light Bold"/>
              <a:sym typeface="Montserrat Light Bold"/>
            </a:endParaRPr>
          </a:p>
        </p:txBody>
      </p:sp>
      <p:sp>
        <p:nvSpPr>
          <p:cNvPr id="92" name="Freeform 13">
            <a:extLst>
              <a:ext uri="{FF2B5EF4-FFF2-40B4-BE49-F238E27FC236}">
                <a16:creationId xmlns:a16="http://schemas.microsoft.com/office/drawing/2014/main" id="{8B9551CA-3115-C426-1111-631CA281267D}"/>
              </a:ext>
            </a:extLst>
          </p:cNvPr>
          <p:cNvSpPr/>
          <p:nvPr/>
        </p:nvSpPr>
        <p:spPr>
          <a:xfrm>
            <a:off x="5806990" y="6146485"/>
            <a:ext cx="847533" cy="212689"/>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3" name="TextBox 14">
            <a:extLst>
              <a:ext uri="{FF2B5EF4-FFF2-40B4-BE49-F238E27FC236}">
                <a16:creationId xmlns:a16="http://schemas.microsoft.com/office/drawing/2014/main" id="{D3810FB5-9A02-F872-DBF1-39CB5543A0AD}"/>
              </a:ext>
            </a:extLst>
          </p:cNvPr>
          <p:cNvSpPr txBox="1"/>
          <p:nvPr/>
        </p:nvSpPr>
        <p:spPr>
          <a:xfrm>
            <a:off x="12421927" y="3657936"/>
            <a:ext cx="3055526" cy="1310102"/>
          </a:xfrm>
          <a:prstGeom prst="rect">
            <a:avLst/>
          </a:prstGeom>
        </p:spPr>
        <p:txBody>
          <a:bodyPr wrap="square" lIns="0" tIns="0" rIns="0" bIns="0" rtlCol="0" anchor="t">
            <a:spAutoFit/>
          </a:bodyPr>
          <a:lstStyle/>
          <a:p>
            <a:pPr algn="l">
              <a:lnSpc>
                <a:spcPts val="2641"/>
              </a:lnSpc>
              <a:spcBef>
                <a:spcPct val="0"/>
              </a:spcBef>
            </a:pPr>
            <a:r>
              <a:rPr lang="en-US" sz="2000" b="1" dirty="0">
                <a:solidFill>
                  <a:schemeClr val="bg1"/>
                </a:solidFill>
                <a:effectLst/>
                <a:latin typeface="Times New Roman" panose="02020603050405020304" pitchFamily="18" charset="0"/>
                <a:ea typeface="Times New Roman" panose="02020603050405020304" pitchFamily="18" charset="0"/>
              </a:rPr>
              <a:t>Md. Abu Sayed Siddiqi</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ID: 202316304</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EECE-21 (B)</a:t>
            </a:r>
          </a:p>
          <a:p>
            <a:pPr algn="l">
              <a:lnSpc>
                <a:spcPts val="2641"/>
              </a:lnSpc>
              <a:spcBef>
                <a:spcPct val="0"/>
              </a:spcBef>
            </a:pPr>
            <a:endParaRPr lang="en-US" sz="1887" b="1" spc="-37" dirty="0">
              <a:solidFill>
                <a:srgbClr val="FFFFFF"/>
              </a:solidFill>
              <a:latin typeface="Montserrat Light Bold"/>
              <a:ea typeface="Montserrat Light Bold"/>
              <a:cs typeface="Montserrat Light Bold"/>
              <a:sym typeface="Montserrat Light Bold"/>
            </a:endParaRPr>
          </a:p>
        </p:txBody>
      </p:sp>
      <p:sp>
        <p:nvSpPr>
          <p:cNvPr id="94" name="TextBox 14">
            <a:extLst>
              <a:ext uri="{FF2B5EF4-FFF2-40B4-BE49-F238E27FC236}">
                <a16:creationId xmlns:a16="http://schemas.microsoft.com/office/drawing/2014/main" id="{8BBD446C-C77B-CF26-5B4D-B39917437FE4}"/>
              </a:ext>
            </a:extLst>
          </p:cNvPr>
          <p:cNvSpPr txBox="1"/>
          <p:nvPr/>
        </p:nvSpPr>
        <p:spPr>
          <a:xfrm>
            <a:off x="12366769" y="5667974"/>
            <a:ext cx="3055526" cy="1310102"/>
          </a:xfrm>
          <a:prstGeom prst="rect">
            <a:avLst/>
          </a:prstGeom>
        </p:spPr>
        <p:txBody>
          <a:bodyPr wrap="square" lIns="0" tIns="0" rIns="0" bIns="0" rtlCol="0" anchor="t">
            <a:spAutoFit/>
          </a:bodyPr>
          <a:lstStyle/>
          <a:p>
            <a:pPr algn="l">
              <a:lnSpc>
                <a:spcPts val="2641"/>
              </a:lnSpc>
              <a:spcBef>
                <a:spcPct val="0"/>
              </a:spcBef>
            </a:pPr>
            <a:r>
              <a:rPr lang="en-US" sz="2000" b="1" dirty="0">
                <a:solidFill>
                  <a:schemeClr val="bg1"/>
                </a:solidFill>
                <a:effectLst/>
                <a:latin typeface="Times New Roman" panose="02020603050405020304" pitchFamily="18" charset="0"/>
                <a:ea typeface="Times New Roman" panose="02020603050405020304" pitchFamily="18" charset="0"/>
              </a:rPr>
              <a:t>Khalid Ibna Zahir </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ID: 202316117</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EECE-21 (B)</a:t>
            </a:r>
          </a:p>
          <a:p>
            <a:pPr algn="l">
              <a:lnSpc>
                <a:spcPts val="2641"/>
              </a:lnSpc>
              <a:spcBef>
                <a:spcPct val="0"/>
              </a:spcBef>
            </a:pPr>
            <a:endParaRPr lang="en-US" sz="1887" b="1" spc="-37" dirty="0">
              <a:solidFill>
                <a:srgbClr val="FFFFFF"/>
              </a:solidFill>
              <a:latin typeface="Montserrat Light Bold"/>
              <a:ea typeface="Montserrat Light Bold"/>
              <a:cs typeface="Montserrat Light Bold"/>
              <a:sym typeface="Montserrat Light Bold"/>
            </a:endParaRPr>
          </a:p>
        </p:txBody>
      </p:sp>
      <p:sp>
        <p:nvSpPr>
          <p:cNvPr id="95" name="TextBox 14">
            <a:extLst>
              <a:ext uri="{FF2B5EF4-FFF2-40B4-BE49-F238E27FC236}">
                <a16:creationId xmlns:a16="http://schemas.microsoft.com/office/drawing/2014/main" id="{6F77648A-BA36-831A-A80D-D484C4FA486F}"/>
              </a:ext>
            </a:extLst>
          </p:cNvPr>
          <p:cNvSpPr txBox="1"/>
          <p:nvPr/>
        </p:nvSpPr>
        <p:spPr>
          <a:xfrm>
            <a:off x="12408820" y="7900771"/>
            <a:ext cx="3055526" cy="1310102"/>
          </a:xfrm>
          <a:prstGeom prst="rect">
            <a:avLst/>
          </a:prstGeom>
        </p:spPr>
        <p:txBody>
          <a:bodyPr wrap="square" lIns="0" tIns="0" rIns="0" bIns="0" rtlCol="0" anchor="t">
            <a:spAutoFit/>
          </a:bodyPr>
          <a:lstStyle/>
          <a:p>
            <a:pPr algn="l">
              <a:lnSpc>
                <a:spcPts val="2641"/>
              </a:lnSpc>
              <a:spcBef>
                <a:spcPct val="0"/>
              </a:spcBef>
            </a:pPr>
            <a:r>
              <a:rPr lang="en-US" b="1" spc="-37" dirty="0">
                <a:solidFill>
                  <a:srgbClr val="FFFFFF"/>
                </a:solidFill>
                <a:latin typeface="Montserrat Light Bold"/>
                <a:ea typeface="Montserrat Light Bold"/>
                <a:cs typeface="Montserrat Light Bold"/>
                <a:sym typeface="Montserrat Light Bold"/>
              </a:rPr>
              <a:t>Md. Bayazid Hasan</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ID: 202216036</a:t>
            </a:r>
          </a:p>
          <a:p>
            <a:pPr algn="l">
              <a:lnSpc>
                <a:spcPts val="2641"/>
              </a:lnSpc>
              <a:spcBef>
                <a:spcPct val="0"/>
              </a:spcBef>
            </a:pPr>
            <a:r>
              <a:rPr lang="en-US" sz="1400" b="1" spc="-37" dirty="0">
                <a:solidFill>
                  <a:srgbClr val="FFFFFF"/>
                </a:solidFill>
                <a:latin typeface="Montserrat Light Bold"/>
                <a:ea typeface="Montserrat Light Bold"/>
                <a:cs typeface="Montserrat Light Bold"/>
                <a:sym typeface="Montserrat Light Bold"/>
              </a:rPr>
              <a:t>EECE-21 (B)</a:t>
            </a:r>
          </a:p>
          <a:p>
            <a:pPr algn="l">
              <a:lnSpc>
                <a:spcPts val="2641"/>
              </a:lnSpc>
              <a:spcBef>
                <a:spcPct val="0"/>
              </a:spcBef>
            </a:pPr>
            <a:endParaRPr lang="en-US" sz="1887" b="1" spc="-37" dirty="0">
              <a:solidFill>
                <a:srgbClr val="FFFFFF"/>
              </a:solidFill>
              <a:latin typeface="Montserrat Light Bold"/>
              <a:ea typeface="Montserrat Light Bold"/>
              <a:cs typeface="Montserrat Light Bold"/>
              <a:sym typeface="Montserrat Light Bold"/>
            </a:endParaRPr>
          </a:p>
        </p:txBody>
      </p:sp>
      <p:grpSp>
        <p:nvGrpSpPr>
          <p:cNvPr id="96" name="Group 7">
            <a:extLst>
              <a:ext uri="{FF2B5EF4-FFF2-40B4-BE49-F238E27FC236}">
                <a16:creationId xmlns:a16="http://schemas.microsoft.com/office/drawing/2014/main" id="{7AD011FF-3BA4-654A-973A-7BFA656D9CB1}"/>
              </a:ext>
            </a:extLst>
          </p:cNvPr>
          <p:cNvGrpSpPr/>
          <p:nvPr/>
        </p:nvGrpSpPr>
        <p:grpSpPr>
          <a:xfrm>
            <a:off x="7613869" y="4714394"/>
            <a:ext cx="2249256" cy="2340927"/>
            <a:chOff x="0" y="0"/>
            <a:chExt cx="812800" cy="812800"/>
          </a:xfrm>
        </p:grpSpPr>
        <p:sp>
          <p:nvSpPr>
            <p:cNvPr id="97" name="Freeform 8">
              <a:extLst>
                <a:ext uri="{FF2B5EF4-FFF2-40B4-BE49-F238E27FC236}">
                  <a16:creationId xmlns:a16="http://schemas.microsoft.com/office/drawing/2014/main" id="{8AD02E93-4FC0-EFD1-99CE-3A4BFA0CD7C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8" name="TextBox 9">
              <a:extLst>
                <a:ext uri="{FF2B5EF4-FFF2-40B4-BE49-F238E27FC236}">
                  <a16:creationId xmlns:a16="http://schemas.microsoft.com/office/drawing/2014/main" id="{803DF001-557B-47D0-B2B1-715A1B5CFCD6}"/>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9" name="TextBox 14">
            <a:extLst>
              <a:ext uri="{FF2B5EF4-FFF2-40B4-BE49-F238E27FC236}">
                <a16:creationId xmlns:a16="http://schemas.microsoft.com/office/drawing/2014/main" id="{CD4C7A59-8FCD-B7D1-021E-D912FA8E97FD}"/>
              </a:ext>
            </a:extLst>
          </p:cNvPr>
          <p:cNvSpPr txBox="1"/>
          <p:nvPr/>
        </p:nvSpPr>
        <p:spPr>
          <a:xfrm>
            <a:off x="8208931" y="5450925"/>
            <a:ext cx="1270861" cy="338811"/>
          </a:xfrm>
          <a:prstGeom prst="rect">
            <a:avLst/>
          </a:prstGeom>
        </p:spPr>
        <p:txBody>
          <a:bodyPr wrap="square" lIns="0" tIns="0" rIns="0" bIns="0" rtlCol="0" anchor="t">
            <a:spAutoFit/>
          </a:bodyPr>
          <a:lstStyle/>
          <a:p>
            <a:pPr algn="l">
              <a:lnSpc>
                <a:spcPts val="2641"/>
              </a:lnSpc>
              <a:spcBef>
                <a:spcPct val="0"/>
              </a:spcBef>
            </a:pPr>
            <a:r>
              <a:rPr lang="en-US" sz="2800" b="1" spc="-37" dirty="0">
                <a:solidFill>
                  <a:srgbClr val="FFFFFF"/>
                </a:solidFill>
                <a:latin typeface="Algerian" panose="04020705040A02060702" pitchFamily="82" charset="0"/>
                <a:ea typeface="Montserrat Light Bold"/>
                <a:cs typeface="Montserrat Light Bold"/>
                <a:sym typeface="Montserrat Light Bold"/>
              </a:rPr>
              <a:t>Team</a:t>
            </a:r>
          </a:p>
        </p:txBody>
      </p:sp>
      <p:sp>
        <p:nvSpPr>
          <p:cNvPr id="100" name="TextBox 14">
            <a:extLst>
              <a:ext uri="{FF2B5EF4-FFF2-40B4-BE49-F238E27FC236}">
                <a16:creationId xmlns:a16="http://schemas.microsoft.com/office/drawing/2014/main" id="{EF7CFC4C-6434-DD2D-FB5B-80DDB8C545B4}"/>
              </a:ext>
            </a:extLst>
          </p:cNvPr>
          <p:cNvSpPr txBox="1"/>
          <p:nvPr/>
        </p:nvSpPr>
        <p:spPr>
          <a:xfrm>
            <a:off x="8044795" y="5954930"/>
            <a:ext cx="1679511" cy="338811"/>
          </a:xfrm>
          <a:prstGeom prst="rect">
            <a:avLst/>
          </a:prstGeom>
        </p:spPr>
        <p:txBody>
          <a:bodyPr wrap="square" lIns="0" tIns="0" rIns="0" bIns="0" rtlCol="0" anchor="t">
            <a:spAutoFit/>
          </a:bodyPr>
          <a:lstStyle/>
          <a:p>
            <a:pPr algn="l">
              <a:lnSpc>
                <a:spcPts val="2641"/>
              </a:lnSpc>
              <a:spcBef>
                <a:spcPct val="0"/>
              </a:spcBef>
            </a:pPr>
            <a:r>
              <a:rPr lang="en-US" sz="2800" b="1" spc="-37" dirty="0">
                <a:solidFill>
                  <a:srgbClr val="FFFFFF"/>
                </a:solidFill>
                <a:latin typeface="Algerian" panose="04020705040A02060702" pitchFamily="82" charset="0"/>
                <a:ea typeface="Montserrat Light Bold"/>
                <a:cs typeface="Montserrat Light Bold"/>
                <a:sym typeface="Montserrat Light Bold"/>
              </a:rPr>
              <a:t>Member</a:t>
            </a:r>
          </a:p>
        </p:txBody>
      </p:sp>
      <p:pic>
        <p:nvPicPr>
          <p:cNvPr id="102" name="Picture 101">
            <a:extLst>
              <a:ext uri="{FF2B5EF4-FFF2-40B4-BE49-F238E27FC236}">
                <a16:creationId xmlns:a16="http://schemas.microsoft.com/office/drawing/2014/main" id="{B772284E-871F-6917-091C-9FC61491A028}"/>
              </a:ext>
            </a:extLst>
          </p:cNvPr>
          <p:cNvPicPr>
            <a:picLocks noChangeAspect="1"/>
          </p:cNvPicPr>
          <p:nvPr/>
        </p:nvPicPr>
        <p:blipFill>
          <a:blip r:embed="rId11">
            <a:extLst>
              <a:ext uri="{28A0092B-C50C-407E-A947-70E740481C1C}">
                <a14:useLocalDpi xmlns:a14="http://schemas.microsoft.com/office/drawing/2010/main" val="0"/>
              </a:ext>
            </a:extLst>
          </a:blip>
          <a:srcRect l="31837" t="19630" r="30961" b="51614"/>
          <a:stretch/>
        </p:blipFill>
        <p:spPr>
          <a:xfrm>
            <a:off x="515820" y="5679254"/>
            <a:ext cx="1984354" cy="204518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EFB0026-F6FB-3D79-40E6-2B8FA218C763}"/>
              </a:ext>
            </a:extLst>
          </p:cNvPr>
          <p:cNvPicPr>
            <a:picLocks noChangeAspect="1"/>
          </p:cNvPicPr>
          <p:nvPr/>
        </p:nvPicPr>
        <p:blipFill>
          <a:blip r:embed="rId12" cstate="print">
            <a:extLst>
              <a:ext uri="{28A0092B-C50C-407E-A947-70E740481C1C}">
                <a14:useLocalDpi xmlns:a14="http://schemas.microsoft.com/office/drawing/2010/main" val="0"/>
              </a:ext>
            </a:extLst>
          </a:blip>
          <a:srcRect l="42694" t="4074" r="11869" b="60555"/>
          <a:stretch/>
        </p:blipFill>
        <p:spPr>
          <a:xfrm>
            <a:off x="10182724" y="7428435"/>
            <a:ext cx="1883380" cy="195438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454ACEFD-18B5-16A0-56FB-8268E52231EB}"/>
              </a:ext>
            </a:extLst>
          </p:cNvPr>
          <p:cNvPicPr>
            <a:picLocks noChangeAspect="1"/>
          </p:cNvPicPr>
          <p:nvPr/>
        </p:nvPicPr>
        <p:blipFill>
          <a:blip r:embed="rId13">
            <a:extLst>
              <a:ext uri="{28A0092B-C50C-407E-A947-70E740481C1C}">
                <a14:useLocalDpi xmlns:a14="http://schemas.microsoft.com/office/drawing/2010/main" val="0"/>
              </a:ext>
            </a:extLst>
          </a:blip>
          <a:srcRect l="5132" t="3690" r="7864" b="24901"/>
          <a:stretch/>
        </p:blipFill>
        <p:spPr>
          <a:xfrm>
            <a:off x="10158731" y="5273380"/>
            <a:ext cx="1877487" cy="194582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FF6BCED1-AF28-B888-B09E-230858857ADB}"/>
              </a:ext>
            </a:extLst>
          </p:cNvPr>
          <p:cNvPicPr>
            <a:picLocks noChangeAspect="1"/>
          </p:cNvPicPr>
          <p:nvPr/>
        </p:nvPicPr>
        <p:blipFill>
          <a:blip r:embed="rId14">
            <a:extLst>
              <a:ext uri="{28A0092B-C50C-407E-A947-70E740481C1C}">
                <a14:useLocalDpi xmlns:a14="http://schemas.microsoft.com/office/drawing/2010/main" val="0"/>
              </a:ext>
            </a:extLst>
          </a:blip>
          <a:srcRect l="31847" t="33157" r="36900" b="41941"/>
          <a:stretch/>
        </p:blipFill>
        <p:spPr>
          <a:xfrm>
            <a:off x="10220174" y="3194145"/>
            <a:ext cx="1875642" cy="199254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293287" y="2891649"/>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662161" y="3434783"/>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5" name="Group 15"/>
          <p:cNvGrpSpPr/>
          <p:nvPr/>
        </p:nvGrpSpPr>
        <p:grpSpPr>
          <a:xfrm>
            <a:off x="-3950263" y="803081"/>
            <a:ext cx="15859325" cy="2258023"/>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7" name="TextBox 17"/>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2590800" y="4152900"/>
            <a:ext cx="8541400" cy="4372992"/>
          </a:xfrm>
          <a:prstGeom prst="rect">
            <a:avLst/>
          </a:prstGeom>
        </p:spPr>
        <p:txBody>
          <a:bodyPr wrap="square" lIns="0" tIns="0" rIns="0" bIns="0" rtlCol="0" anchor="t">
            <a:spAutoFit/>
          </a:bodyPr>
          <a:lstStyle/>
          <a:p>
            <a:pPr marL="0" lvl="0" indent="0" algn="just">
              <a:lnSpc>
                <a:spcPts val="3050"/>
              </a:lnSpc>
              <a:spcBef>
                <a:spcPct val="0"/>
              </a:spcBef>
            </a:pPr>
            <a:r>
              <a:rPr lang="en-US" sz="3200" spc="216" dirty="0">
                <a:solidFill>
                  <a:srgbClr val="231F20"/>
                </a:solidFill>
                <a:latin typeface="Times New Roman" panose="02020603050405020304" pitchFamily="18" charset="0"/>
                <a:ea typeface="Montserrat Light"/>
                <a:cs typeface="Times New Roman" panose="02020603050405020304" pitchFamily="18" charset="0"/>
                <a:sym typeface="Montserrat Light"/>
              </a:rPr>
              <a:t>This project is about making a simple circuit that can automatically turn a device on or off based on light levels. It uses a light sensor (LDR) to detect changes in brightness, and a transistor (BJT) to control the device. When it gets dark, the device turns on, and when it’s bright, it turns off. This circuit is useful for things like streetlights or energy-saving systems that work automatically based on light conditions.</a:t>
            </a:r>
          </a:p>
        </p:txBody>
      </p:sp>
      <p:sp>
        <p:nvSpPr>
          <p:cNvPr id="20" name="TextBox 20"/>
          <p:cNvSpPr txBox="1"/>
          <p:nvPr/>
        </p:nvSpPr>
        <p:spPr>
          <a:xfrm>
            <a:off x="2122031" y="1304859"/>
            <a:ext cx="7416941" cy="1134349"/>
          </a:xfrm>
          <a:prstGeom prst="rect">
            <a:avLst/>
          </a:prstGeom>
        </p:spPr>
        <p:txBody>
          <a:bodyPr lIns="0" tIns="0" rIns="0" bIns="0" rtlCol="0" anchor="t">
            <a:spAutoFit/>
          </a:bodyPr>
          <a:lstStyle/>
          <a:p>
            <a:pPr marL="0" lvl="0" indent="0" algn="ctr">
              <a:lnSpc>
                <a:spcPts val="9286"/>
              </a:lnSpc>
              <a:spcBef>
                <a:spcPct val="0"/>
              </a:spcBef>
            </a:pPr>
            <a:r>
              <a:rPr lang="en-US" sz="6729" u="none" strike="noStrike" spc="53" dirty="0">
                <a:solidFill>
                  <a:srgbClr val="FFFFFF"/>
                </a:solidFill>
                <a:latin typeface="Cooper Black" panose="0208090404030B020404" pitchFamily="18" charset="0"/>
                <a:ea typeface="Archivo Black"/>
                <a:cs typeface="Archivo Black"/>
                <a:sym typeface="Archivo Black"/>
              </a:rPr>
              <a:t>AB</a:t>
            </a:r>
            <a:r>
              <a:rPr lang="en-US" sz="6729" spc="53" dirty="0">
                <a:solidFill>
                  <a:srgbClr val="FFFFFF"/>
                </a:solidFill>
                <a:latin typeface="Cooper Black" panose="0208090404030B020404" pitchFamily="18" charset="0"/>
                <a:ea typeface="Archivo Black"/>
                <a:cs typeface="Archivo Black"/>
                <a:sym typeface="Archivo Black"/>
              </a:rPr>
              <a:t>STRACT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1898" y="-5530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3813" y="1725604"/>
            <a:ext cx="9308329" cy="817660"/>
          </a:xfrm>
          <a:prstGeom prst="rect">
            <a:avLst/>
          </a:prstGeom>
        </p:spPr>
        <p:txBody>
          <a:bodyPr lIns="0" tIns="0" rIns="0" bIns="0" rtlCol="0" anchor="t">
            <a:spAutoFit/>
          </a:bodyPr>
          <a:lstStyle/>
          <a:p>
            <a:pPr marL="0" lvl="0" indent="0" algn="ctr">
              <a:lnSpc>
                <a:spcPts val="6548"/>
              </a:lnSpc>
              <a:spcBef>
                <a:spcPct val="0"/>
              </a:spcBef>
            </a:pPr>
            <a:r>
              <a:rPr lang="en-US" sz="5400" u="none" strike="noStrike" spc="37" dirty="0">
                <a:solidFill>
                  <a:srgbClr val="FFFFFF"/>
                </a:solidFill>
                <a:latin typeface="Cooper Black" panose="0208090404030B020404" pitchFamily="18" charset="0"/>
                <a:ea typeface="Archivo Black"/>
                <a:cs typeface="Archivo Black"/>
                <a:sym typeface="Archivo Black"/>
              </a:rPr>
              <a:t>Introduction</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8" name="TextBox 38"/>
          <p:cNvSpPr txBox="1"/>
          <p:nvPr/>
        </p:nvSpPr>
        <p:spPr>
          <a:xfrm>
            <a:off x="2013892" y="4935846"/>
            <a:ext cx="9135418" cy="3597139"/>
          </a:xfrm>
          <a:prstGeom prst="rect">
            <a:avLst/>
          </a:prstGeom>
        </p:spPr>
        <p:txBody>
          <a:bodyPr wrap="square" lIns="0" tIns="0" rIns="0" bIns="0" rtlCol="0" anchor="t">
            <a:spAutoFit/>
          </a:bodyPr>
          <a:lstStyle/>
          <a:p>
            <a:pPr marL="0" lvl="0" indent="0" algn="just">
              <a:lnSpc>
                <a:spcPts val="2774"/>
              </a:lnSpc>
              <a:spcBef>
                <a:spcPct val="0"/>
              </a:spcBef>
            </a:pPr>
            <a:r>
              <a:rPr lang="en-US" sz="3200" spc="197" dirty="0">
                <a:solidFill>
                  <a:srgbClr val="231F20"/>
                </a:solidFill>
                <a:latin typeface="Times New Roman" panose="02020603050405020304" pitchFamily="18" charset="0"/>
                <a:ea typeface="Montserrat Light"/>
                <a:cs typeface="Times New Roman" panose="02020603050405020304" pitchFamily="18" charset="0"/>
                <a:sym typeface="Montserrat Light"/>
              </a:rPr>
              <a:t>This project is about designing a circuit that can sense light and automatically control a device, like turning it on in the dark and off when it's bright. We use a light-dependent resistor (LDR) to detect light and a transistor (BJT) to act as a switch. The goal is to create a simple, useful system for controlling lights or other devices based on changes in the surrounding light. This type of circuit can be used in streetlights, night lights, and energy-saving devices.</a:t>
            </a:r>
          </a:p>
        </p:txBody>
      </p:sp>
      <p:grpSp>
        <p:nvGrpSpPr>
          <p:cNvPr id="39" name="Group 39"/>
          <p:cNvGrpSpPr/>
          <p:nvPr/>
        </p:nvGrpSpPr>
        <p:grpSpPr>
          <a:xfrm>
            <a:off x="13292573" y="6589609"/>
            <a:ext cx="9537543" cy="162457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grpSp>
        <p:nvGrpSpPr>
          <p:cNvPr id="49" name="Group 47">
            <a:extLst>
              <a:ext uri="{FF2B5EF4-FFF2-40B4-BE49-F238E27FC236}">
                <a16:creationId xmlns:a16="http://schemas.microsoft.com/office/drawing/2014/main" id="{2F95FB11-ECC2-D7DF-D328-7DB2D3708D22}"/>
              </a:ext>
            </a:extLst>
          </p:cNvPr>
          <p:cNvGrpSpPr>
            <a:grpSpLocks noChangeAspect="1"/>
          </p:cNvGrpSpPr>
          <p:nvPr/>
        </p:nvGrpSpPr>
        <p:grpSpPr>
          <a:xfrm>
            <a:off x="11006092" y="-6332"/>
            <a:ext cx="7281908" cy="4096074"/>
            <a:chOff x="0" y="0"/>
            <a:chExt cx="6089457" cy="3425320"/>
          </a:xfrm>
        </p:grpSpPr>
        <p:sp>
          <p:nvSpPr>
            <p:cNvPr id="50" name="Freeform 48">
              <a:extLst>
                <a:ext uri="{FF2B5EF4-FFF2-40B4-BE49-F238E27FC236}">
                  <a16:creationId xmlns:a16="http://schemas.microsoft.com/office/drawing/2014/main" id="{90471E31-07DB-1BF1-DB33-84355B000AA9}"/>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51" name="Freeform 49">
              <a:extLst>
                <a:ext uri="{FF2B5EF4-FFF2-40B4-BE49-F238E27FC236}">
                  <a16:creationId xmlns:a16="http://schemas.microsoft.com/office/drawing/2014/main" id="{B20751A1-E12D-3CA3-82F0-5FED6443DF2F}"/>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3"/>
              <a:stretch>
                <a:fillRect t="-5555" b="-5555"/>
              </a:stretch>
            </a:blipFill>
          </p:spPr>
        </p:sp>
      </p:grpSp>
      <p:sp>
        <p:nvSpPr>
          <p:cNvPr id="55" name="Freeform 20">
            <a:extLst>
              <a:ext uri="{FF2B5EF4-FFF2-40B4-BE49-F238E27FC236}">
                <a16:creationId xmlns:a16="http://schemas.microsoft.com/office/drawing/2014/main" id="{8FF3E13A-0F4F-0605-9532-372987D7A7C2}"/>
              </a:ext>
            </a:extLst>
          </p:cNvPr>
          <p:cNvSpPr/>
          <p:nvPr/>
        </p:nvSpPr>
        <p:spPr>
          <a:xfrm>
            <a:off x="83734" y="3581577"/>
            <a:ext cx="1404541" cy="1405282"/>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sp>
      <p:sp>
        <p:nvSpPr>
          <p:cNvPr id="43" name="Freeform 43"/>
          <p:cNvSpPr/>
          <p:nvPr/>
        </p:nvSpPr>
        <p:spPr>
          <a:xfrm>
            <a:off x="334550" y="3832763"/>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7" name="Group 39">
            <a:extLst>
              <a:ext uri="{FF2B5EF4-FFF2-40B4-BE49-F238E27FC236}">
                <a16:creationId xmlns:a16="http://schemas.microsoft.com/office/drawing/2014/main" id="{8EF60CD6-D03B-C7B7-5AAC-7D01BD3AEFC2}"/>
              </a:ext>
            </a:extLst>
          </p:cNvPr>
          <p:cNvGrpSpPr/>
          <p:nvPr/>
        </p:nvGrpSpPr>
        <p:grpSpPr>
          <a:xfrm>
            <a:off x="14682885" y="4738239"/>
            <a:ext cx="8322125" cy="1624575"/>
            <a:chOff x="0" y="0"/>
            <a:chExt cx="1876002" cy="218865"/>
          </a:xfrm>
        </p:grpSpPr>
        <p:sp>
          <p:nvSpPr>
            <p:cNvPr id="58" name="Freeform 40">
              <a:extLst>
                <a:ext uri="{FF2B5EF4-FFF2-40B4-BE49-F238E27FC236}">
                  <a16:creationId xmlns:a16="http://schemas.microsoft.com/office/drawing/2014/main" id="{A696999B-8D8B-6823-6302-BFD7FD9C7571}"/>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59" name="TextBox 41">
              <a:extLst>
                <a:ext uri="{FF2B5EF4-FFF2-40B4-BE49-F238E27FC236}">
                  <a16:creationId xmlns:a16="http://schemas.microsoft.com/office/drawing/2014/main" id="{4A8EA47D-3ADB-9558-8EAE-9DABC9919690}"/>
                </a:ext>
              </a:extLst>
            </p:cNvPr>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0" name="Group 39">
            <a:extLst>
              <a:ext uri="{FF2B5EF4-FFF2-40B4-BE49-F238E27FC236}">
                <a16:creationId xmlns:a16="http://schemas.microsoft.com/office/drawing/2014/main" id="{5E558D8B-E554-EDFB-3598-E08C818DCA12}"/>
              </a:ext>
            </a:extLst>
          </p:cNvPr>
          <p:cNvGrpSpPr/>
          <p:nvPr/>
        </p:nvGrpSpPr>
        <p:grpSpPr>
          <a:xfrm>
            <a:off x="16078200" y="8440979"/>
            <a:ext cx="9537543" cy="1624575"/>
            <a:chOff x="0" y="0"/>
            <a:chExt cx="1876002" cy="218865"/>
          </a:xfrm>
        </p:grpSpPr>
        <p:sp>
          <p:nvSpPr>
            <p:cNvPr id="61" name="Freeform 40">
              <a:extLst>
                <a:ext uri="{FF2B5EF4-FFF2-40B4-BE49-F238E27FC236}">
                  <a16:creationId xmlns:a16="http://schemas.microsoft.com/office/drawing/2014/main" id="{30B3FC59-5066-2D71-5F5C-922C66B3D84E}"/>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62" name="TextBox 41">
              <a:extLst>
                <a:ext uri="{FF2B5EF4-FFF2-40B4-BE49-F238E27FC236}">
                  <a16:creationId xmlns:a16="http://schemas.microsoft.com/office/drawing/2014/main" id="{90818202-04B3-F9D1-6B6D-A175793DFC05}"/>
                </a:ext>
              </a:extLst>
            </p:cNvPr>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123709" y="468231"/>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52023" y="3538294"/>
            <a:ext cx="752029" cy="917092"/>
            <a:chOff x="0" y="0"/>
            <a:chExt cx="198065" cy="241538"/>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4182" y="7260"/>
              <a:ext cx="193883" cy="234278"/>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Classic Bold"/>
                  <a:ea typeface="Montserrat Classic Bold"/>
                  <a:cs typeface="Montserrat Classic Bold"/>
                  <a:sym typeface="Montserrat Classic Bold"/>
                </a:rPr>
                <a:t>01</a:t>
              </a:r>
            </a:p>
          </p:txBody>
        </p:sp>
      </p:grpSp>
      <p:sp>
        <p:nvSpPr>
          <p:cNvPr id="9" name="TextBox 9"/>
          <p:cNvSpPr txBox="1"/>
          <p:nvPr/>
        </p:nvSpPr>
        <p:spPr>
          <a:xfrm>
            <a:off x="2705522" y="3574499"/>
            <a:ext cx="6346855" cy="1077218"/>
          </a:xfrm>
          <a:prstGeom prst="rect">
            <a:avLst/>
          </a:prstGeom>
        </p:spPr>
        <p:txBody>
          <a:bodyPr lIns="0" tIns="0" rIns="0" bIns="0" rtlCol="0" anchor="t">
            <a:spAutoFit/>
          </a:bodyPr>
          <a:lstStyle/>
          <a:p>
            <a:pPr marL="0" lvl="0" indent="0" algn="l">
              <a:lnSpc>
                <a:spcPts val="2774"/>
              </a:lnSpc>
              <a:spcBef>
                <a:spcPct val="0"/>
              </a:spcBef>
            </a:pPr>
            <a:r>
              <a:rPr lang="en-US" sz="2400" spc="197" dirty="0">
                <a:latin typeface="Times New Roman" panose="02020603050405020304" pitchFamily="18" charset="0"/>
                <a:ea typeface="Montserrat Light"/>
                <a:cs typeface="Times New Roman" panose="02020603050405020304" pitchFamily="18" charset="0"/>
                <a:sym typeface="Montserrat Light"/>
              </a:rPr>
              <a:t>Design a light-sensitive circuit that automatically turns a device on or off based on ambient light conditions.</a:t>
            </a: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208308" y="1031150"/>
            <a:ext cx="9308329" cy="770917"/>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FFFFFF"/>
                </a:solidFill>
                <a:latin typeface="Cooper Black" panose="0208090404030B020404" pitchFamily="18" charset="0"/>
                <a:ea typeface="Archivo Black"/>
                <a:cs typeface="Archivo Black"/>
                <a:sym typeface="Archivo Black"/>
              </a:rPr>
              <a:t>GOALS AND OBJECTIVES</a:t>
            </a:r>
          </a:p>
        </p:txBody>
      </p:sp>
      <p:grpSp>
        <p:nvGrpSpPr>
          <p:cNvPr id="28" name="Group 28"/>
          <p:cNvGrpSpPr/>
          <p:nvPr/>
        </p:nvGrpSpPr>
        <p:grpSpPr>
          <a:xfrm>
            <a:off x="990600" y="2929091"/>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674976" y="5063791"/>
            <a:ext cx="785206" cy="931739"/>
            <a:chOff x="-12920" y="0"/>
            <a:chExt cx="206803" cy="245396"/>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3" name="TextBox 33"/>
            <p:cNvSpPr txBox="1"/>
            <p:nvPr/>
          </p:nvSpPr>
          <p:spPr>
            <a:xfrm>
              <a:off x="-12920" y="4151"/>
              <a:ext cx="193883" cy="241245"/>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Classic Bold"/>
                  <a:ea typeface="Montserrat Classic Bold"/>
                  <a:cs typeface="Montserrat Classic Bold"/>
                  <a:sym typeface="Montserrat Classic Bold"/>
                </a:rPr>
                <a:t>02</a:t>
              </a:r>
            </a:p>
          </p:txBody>
        </p:sp>
      </p:grpSp>
      <p:sp>
        <p:nvSpPr>
          <p:cNvPr id="34" name="TextBox 34"/>
          <p:cNvSpPr txBox="1"/>
          <p:nvPr/>
        </p:nvSpPr>
        <p:spPr>
          <a:xfrm>
            <a:off x="2645175" y="5007730"/>
            <a:ext cx="6346855" cy="1077218"/>
          </a:xfrm>
          <a:prstGeom prst="rect">
            <a:avLst/>
          </a:prstGeom>
        </p:spPr>
        <p:txBody>
          <a:bodyPr lIns="0" tIns="0" rIns="0" bIns="0" rtlCol="0" anchor="t">
            <a:spAutoFit/>
          </a:bodyPr>
          <a:lstStyle/>
          <a:p>
            <a:pPr marL="0" lvl="0" indent="0" algn="l">
              <a:lnSpc>
                <a:spcPts val="2774"/>
              </a:lnSpc>
              <a:spcBef>
                <a:spcPct val="0"/>
              </a:spcBef>
            </a:pPr>
            <a:r>
              <a:rPr lang="en-US" sz="2400" spc="197" dirty="0">
                <a:latin typeface="Times New Roman" panose="02020603050405020304" pitchFamily="18" charset="0"/>
                <a:ea typeface="Montserrat Light"/>
                <a:cs typeface="Times New Roman" panose="02020603050405020304" pitchFamily="18" charset="0"/>
                <a:sym typeface="Montserrat Light"/>
              </a:rPr>
              <a:t>Use an LDR and BJT to create a simple and cost-effective switching mechanism for controlling devices like lights.</a:t>
            </a:r>
          </a:p>
        </p:txBody>
      </p:sp>
      <p:grpSp>
        <p:nvGrpSpPr>
          <p:cNvPr id="35" name="Group 35"/>
          <p:cNvGrpSpPr/>
          <p:nvPr/>
        </p:nvGrpSpPr>
        <p:grpSpPr>
          <a:xfrm>
            <a:off x="1659938" y="6465004"/>
            <a:ext cx="749207" cy="934347"/>
            <a:chOff x="-3439" y="0"/>
            <a:chExt cx="197322" cy="246083"/>
          </a:xfrm>
        </p:grpSpPr>
        <p:sp>
          <p:nvSpPr>
            <p:cNvPr id="36" name="Freeform 36"/>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7" name="TextBox 37"/>
            <p:cNvSpPr txBox="1"/>
            <p:nvPr/>
          </p:nvSpPr>
          <p:spPr>
            <a:xfrm>
              <a:off x="-3439" y="4838"/>
              <a:ext cx="193883" cy="241245"/>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Classic Bold"/>
                  <a:ea typeface="Montserrat Classic Bold"/>
                  <a:cs typeface="Montserrat Classic Bold"/>
                  <a:sym typeface="Montserrat Classic Bold"/>
                </a:rPr>
                <a:t>03</a:t>
              </a:r>
            </a:p>
          </p:txBody>
        </p:sp>
      </p:grpSp>
      <p:sp>
        <p:nvSpPr>
          <p:cNvPr id="38" name="TextBox 38"/>
          <p:cNvSpPr txBox="1"/>
          <p:nvPr/>
        </p:nvSpPr>
        <p:spPr>
          <a:xfrm>
            <a:off x="2689044" y="6473846"/>
            <a:ext cx="6346855" cy="1436291"/>
          </a:xfrm>
          <a:prstGeom prst="rect">
            <a:avLst/>
          </a:prstGeom>
        </p:spPr>
        <p:txBody>
          <a:bodyPr lIns="0" tIns="0" rIns="0" bIns="0" rtlCol="0" anchor="t">
            <a:spAutoFit/>
          </a:bodyPr>
          <a:lstStyle/>
          <a:p>
            <a:pPr marL="0" lvl="0" indent="0" algn="l">
              <a:lnSpc>
                <a:spcPts val="2774"/>
              </a:lnSpc>
              <a:spcBef>
                <a:spcPct val="0"/>
              </a:spcBef>
            </a:pPr>
            <a:r>
              <a:rPr lang="en-US" sz="2400" spc="197" dirty="0">
                <a:latin typeface="Times New Roman" panose="02020603050405020304" pitchFamily="18" charset="0"/>
                <a:ea typeface="Montserrat Light"/>
                <a:cs typeface="Times New Roman" panose="02020603050405020304" pitchFamily="18" charset="0"/>
                <a:sym typeface="Montserrat Light"/>
              </a:rPr>
              <a:t>Demonstrate energy efficiency by ensuring the device operates only when necessary, such as turning off lights in bright conditions</a:t>
            </a:r>
            <a:r>
              <a:rPr lang="en-US" sz="2010" spc="197" dirty="0">
                <a:solidFill>
                  <a:srgbClr val="231F20"/>
                </a:solidFill>
                <a:latin typeface="Montserrat Light"/>
                <a:ea typeface="Montserrat Light"/>
                <a:cs typeface="Montserrat Light"/>
                <a:sym typeface="Montserrat Light"/>
              </a:rPr>
              <a:t>.</a:t>
            </a: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44" name="Group 35">
            <a:extLst>
              <a:ext uri="{FF2B5EF4-FFF2-40B4-BE49-F238E27FC236}">
                <a16:creationId xmlns:a16="http://schemas.microsoft.com/office/drawing/2014/main" id="{655EE4FE-78AC-6929-79A3-B1AC2793E5A1}"/>
              </a:ext>
            </a:extLst>
          </p:cNvPr>
          <p:cNvGrpSpPr/>
          <p:nvPr/>
        </p:nvGrpSpPr>
        <p:grpSpPr>
          <a:xfrm>
            <a:off x="1644900" y="7995212"/>
            <a:ext cx="766225" cy="974681"/>
            <a:chOff x="-7921" y="0"/>
            <a:chExt cx="201804" cy="256706"/>
          </a:xfrm>
        </p:grpSpPr>
        <p:sp>
          <p:nvSpPr>
            <p:cNvPr id="45" name="Freeform 36">
              <a:extLst>
                <a:ext uri="{FF2B5EF4-FFF2-40B4-BE49-F238E27FC236}">
                  <a16:creationId xmlns:a16="http://schemas.microsoft.com/office/drawing/2014/main" id="{49B83020-2D68-6742-5BE8-3A4BE5B40577}"/>
                </a:ext>
              </a:extLst>
            </p:cNvPr>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46" name="TextBox 37">
              <a:extLst>
                <a:ext uri="{FF2B5EF4-FFF2-40B4-BE49-F238E27FC236}">
                  <a16:creationId xmlns:a16="http://schemas.microsoft.com/office/drawing/2014/main" id="{746AD541-FCC6-9B60-06C3-8A936BD82A9B}"/>
                </a:ext>
              </a:extLst>
            </p:cNvPr>
            <p:cNvSpPr txBox="1"/>
            <p:nvPr/>
          </p:nvSpPr>
          <p:spPr>
            <a:xfrm>
              <a:off x="-7921" y="15461"/>
              <a:ext cx="193883" cy="241245"/>
            </a:xfrm>
            <a:prstGeom prst="rect">
              <a:avLst/>
            </a:prstGeom>
          </p:spPr>
          <p:txBody>
            <a:bodyPr lIns="50800" tIns="50800" rIns="50800" bIns="50800" rtlCol="0" anchor="t"/>
            <a:lstStyle/>
            <a:p>
              <a:pPr marL="0" lvl="0" indent="0" algn="ctr">
                <a:lnSpc>
                  <a:spcPts val="4114"/>
                </a:lnSpc>
                <a:spcBef>
                  <a:spcPct val="0"/>
                </a:spcBef>
              </a:pPr>
              <a:r>
                <a:rPr lang="en-US" sz="2981" b="1" spc="29" dirty="0">
                  <a:solidFill>
                    <a:srgbClr val="FFFFFF"/>
                  </a:solidFill>
                  <a:latin typeface="Montserrat Classic Bold"/>
                  <a:ea typeface="Montserrat Classic Bold"/>
                  <a:cs typeface="Montserrat Classic Bold"/>
                  <a:sym typeface="Montserrat Classic Bold"/>
                </a:rPr>
                <a:t>04</a:t>
              </a:r>
            </a:p>
            <a:p>
              <a:pPr marL="0" lvl="0" indent="0" algn="ctr">
                <a:lnSpc>
                  <a:spcPts val="4114"/>
                </a:lnSpc>
                <a:spcBef>
                  <a:spcPct val="0"/>
                </a:spcBef>
              </a:pPr>
              <a:endParaRPr lang="en-US" sz="2981" b="1" spc="29" dirty="0">
                <a:solidFill>
                  <a:srgbClr val="FFFFFF"/>
                </a:solidFill>
                <a:latin typeface="Montserrat Classic Bold"/>
                <a:ea typeface="Montserrat Classic Bold"/>
                <a:cs typeface="Montserrat Classic Bold"/>
                <a:sym typeface="Montserrat Classic Bold"/>
              </a:endParaRPr>
            </a:p>
          </p:txBody>
        </p:sp>
      </p:grpSp>
      <p:sp>
        <p:nvSpPr>
          <p:cNvPr id="47" name="TextBox 38">
            <a:extLst>
              <a:ext uri="{FF2B5EF4-FFF2-40B4-BE49-F238E27FC236}">
                <a16:creationId xmlns:a16="http://schemas.microsoft.com/office/drawing/2014/main" id="{5A773845-E2DE-3C6C-ECBF-19BF992B155C}"/>
              </a:ext>
            </a:extLst>
          </p:cNvPr>
          <p:cNvSpPr txBox="1"/>
          <p:nvPr/>
        </p:nvSpPr>
        <p:spPr>
          <a:xfrm>
            <a:off x="2599671" y="8128636"/>
            <a:ext cx="6346855" cy="1436291"/>
          </a:xfrm>
          <a:prstGeom prst="rect">
            <a:avLst/>
          </a:prstGeom>
        </p:spPr>
        <p:txBody>
          <a:bodyPr lIns="0" tIns="0" rIns="0" bIns="0" rtlCol="0" anchor="t">
            <a:spAutoFit/>
          </a:bodyPr>
          <a:lstStyle/>
          <a:p>
            <a:pPr marL="0" lvl="0" indent="0" algn="l">
              <a:lnSpc>
                <a:spcPts val="2774"/>
              </a:lnSpc>
              <a:spcBef>
                <a:spcPct val="0"/>
              </a:spcBef>
            </a:pPr>
            <a:r>
              <a:rPr lang="en-US" sz="2400" spc="197" dirty="0">
                <a:latin typeface="Times New Roman" panose="02020603050405020304" pitchFamily="18" charset="0"/>
                <a:ea typeface="Montserrat Light"/>
                <a:cs typeface="Times New Roman" panose="02020603050405020304" pitchFamily="18" charset="0"/>
                <a:sym typeface="Montserrat Light"/>
              </a:rPr>
              <a:t>Explore real-life applications of the circuit, such as automatic street lighting and energy-saving systems for homes and businesses</a:t>
            </a:r>
            <a:endParaRPr lang="en-US" sz="2010" spc="197" dirty="0">
              <a:solidFill>
                <a:srgbClr val="231F20"/>
              </a:solidFill>
              <a:latin typeface="Montserrat Light"/>
              <a:ea typeface="Montserrat Light"/>
              <a:cs typeface="Montserrat Light"/>
              <a:sym typeface="Montserrat Light"/>
            </a:endParaRPr>
          </a:p>
        </p:txBody>
      </p:sp>
    </p:spTree>
    <p:extLst>
      <p:ext uri="{BB962C8B-B14F-4D97-AF65-F5344CB8AC3E}">
        <p14:creationId xmlns:p14="http://schemas.microsoft.com/office/powerpoint/2010/main" val="1150521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495914" y="3603602"/>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495914" y="5528564"/>
            <a:ext cx="3086100" cy="507624"/>
            <a:chOff x="0" y="0"/>
            <a:chExt cx="812800" cy="133695"/>
          </a:xfrm>
        </p:grpSpPr>
        <p:sp>
          <p:nvSpPr>
            <p:cNvPr id="10" name="Freeform 10"/>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dirty="0"/>
            </a:p>
          </p:txBody>
        </p:sp>
        <p:sp>
          <p:nvSpPr>
            <p:cNvPr id="11" name="TextBox 11"/>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ea typeface="Montserrat Classic"/>
                  <a:cs typeface="Montserrat Classic"/>
                  <a:sym typeface="Montserrat Classic"/>
                </a:rPr>
                <a:t>BJT</a:t>
              </a:r>
            </a:p>
          </p:txBody>
        </p:sp>
      </p:grpSp>
      <p:grpSp>
        <p:nvGrpSpPr>
          <p:cNvPr id="12" name="Group 12"/>
          <p:cNvGrpSpPr/>
          <p:nvPr/>
        </p:nvGrpSpPr>
        <p:grpSpPr>
          <a:xfrm>
            <a:off x="5900738" y="3531272"/>
            <a:ext cx="3086100" cy="4856366"/>
            <a:chOff x="0" y="-19050"/>
            <a:chExt cx="812800" cy="127904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528564"/>
            <a:ext cx="3086100" cy="507624"/>
            <a:chOff x="0" y="0"/>
            <a:chExt cx="812800" cy="133695"/>
          </a:xfrm>
        </p:grpSpPr>
        <p:sp>
          <p:nvSpPr>
            <p:cNvPr id="16" name="Freeform 16"/>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17" name="TextBox 17"/>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ea typeface="Montserrat Classic"/>
                  <a:cs typeface="Montserrat Classic"/>
                  <a:sym typeface="Montserrat Classic"/>
                </a:rPr>
                <a:t>LDR</a:t>
              </a:r>
            </a:p>
          </p:txBody>
        </p:sp>
      </p:grpSp>
      <p:grpSp>
        <p:nvGrpSpPr>
          <p:cNvPr id="18" name="Group 18"/>
          <p:cNvGrpSpPr/>
          <p:nvPr/>
        </p:nvGrpSpPr>
        <p:grpSpPr>
          <a:xfrm>
            <a:off x="9301162" y="3603602"/>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456233"/>
            <a:ext cx="3086100" cy="579955"/>
            <a:chOff x="0" y="-19050"/>
            <a:chExt cx="812800" cy="152745"/>
          </a:xfrm>
        </p:grpSpPr>
        <p:sp>
          <p:nvSpPr>
            <p:cNvPr id="22" name="Freeform 22"/>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23" name="TextBox 23"/>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ea typeface="Montserrat Classic"/>
                  <a:cs typeface="Montserrat Classic"/>
                  <a:sym typeface="Montserrat Classic"/>
                </a:rPr>
                <a:t>Bulb</a:t>
              </a:r>
            </a:p>
          </p:txBody>
        </p:sp>
      </p:grpSp>
      <p:grpSp>
        <p:nvGrpSpPr>
          <p:cNvPr id="24" name="Group 24"/>
          <p:cNvGrpSpPr/>
          <p:nvPr/>
        </p:nvGrpSpPr>
        <p:grpSpPr>
          <a:xfrm>
            <a:off x="12705986" y="3603602"/>
            <a:ext cx="3086100" cy="4784036"/>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705986" y="5528564"/>
            <a:ext cx="3086100" cy="507624"/>
            <a:chOff x="0" y="0"/>
            <a:chExt cx="812800" cy="133695"/>
          </a:xfrm>
        </p:grpSpPr>
        <p:sp>
          <p:nvSpPr>
            <p:cNvPr id="28" name="Freeform 28"/>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29" name="TextBox 29"/>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ea typeface="Montserrat Classic"/>
                  <a:cs typeface="Montserrat Classic"/>
                  <a:sym typeface="Montserrat Classic"/>
                </a:rPr>
                <a:t>Potentiometer </a:t>
              </a:r>
            </a:p>
          </p:txBody>
        </p:sp>
      </p:grpSp>
      <p:sp>
        <p:nvSpPr>
          <p:cNvPr id="30" name="TextBox 30"/>
          <p:cNvSpPr txBox="1"/>
          <p:nvPr/>
        </p:nvSpPr>
        <p:spPr>
          <a:xfrm>
            <a:off x="3690980" y="1702311"/>
            <a:ext cx="10906040" cy="833562"/>
          </a:xfrm>
          <a:prstGeom prst="rect">
            <a:avLst/>
          </a:prstGeom>
        </p:spPr>
        <p:txBody>
          <a:bodyPr lIns="0" tIns="0" rIns="0" bIns="0" rtlCol="0" anchor="t">
            <a:spAutoFit/>
          </a:bodyPr>
          <a:lstStyle/>
          <a:p>
            <a:pPr marL="0" lvl="0" indent="0" algn="ctr">
              <a:lnSpc>
                <a:spcPts val="6548"/>
              </a:lnSpc>
              <a:spcBef>
                <a:spcPct val="0"/>
              </a:spcBef>
            </a:pPr>
            <a:r>
              <a:rPr lang="en-US" sz="6000" u="none" strike="noStrike" spc="37" dirty="0">
                <a:solidFill>
                  <a:srgbClr val="010101"/>
                </a:solidFill>
                <a:latin typeface="Cooper Black" panose="0208090404030B020404" pitchFamily="18" charset="0"/>
                <a:ea typeface="Archivo Black"/>
                <a:cs typeface="Archivo Black"/>
                <a:sym typeface="Archivo Black"/>
              </a:rPr>
              <a:t>COMPONENTS</a:t>
            </a:r>
          </a:p>
        </p:txBody>
      </p:sp>
      <p:sp>
        <p:nvSpPr>
          <p:cNvPr id="31" name="TextBox 31"/>
          <p:cNvSpPr txBox="1"/>
          <p:nvPr/>
        </p:nvSpPr>
        <p:spPr>
          <a:xfrm>
            <a:off x="2632304" y="6110026"/>
            <a:ext cx="2904102" cy="1865639"/>
          </a:xfrm>
          <a:prstGeom prst="rect">
            <a:avLst/>
          </a:prstGeom>
        </p:spPr>
        <p:txBody>
          <a:bodyPr wrap="square" lIns="0" tIns="0" rIns="0" bIns="0" rtlCol="0" anchor="t">
            <a:spAutoFit/>
          </a:bodyPr>
          <a:lstStyle/>
          <a:p>
            <a:pPr marL="0" lvl="0" indent="0" algn="just">
              <a:lnSpc>
                <a:spcPts val="2084"/>
              </a:lnSpc>
              <a:spcBef>
                <a:spcPct val="0"/>
              </a:spcBef>
            </a:pPr>
            <a:r>
              <a:rPr lang="en-US" sz="1510" b="1" spc="148" dirty="0">
                <a:latin typeface="Montserrat Light"/>
                <a:ea typeface="Montserrat Light"/>
                <a:cs typeface="Montserrat Light"/>
                <a:sym typeface="Montserrat Light"/>
              </a:rPr>
              <a:t>The BC547 is a small-signal NPN transistor used for switching and amplification. It operates with up to 45V and 100mA, offering a current gain of 110-800</a:t>
            </a:r>
            <a:r>
              <a:rPr lang="en-US" sz="1510" spc="148" dirty="0">
                <a:solidFill>
                  <a:srgbClr val="231F20"/>
                </a:solidFill>
                <a:latin typeface="Montserrat Light"/>
                <a:ea typeface="Montserrat Light"/>
                <a:cs typeface="Montserrat Light"/>
                <a:sym typeface="Montserrat Light"/>
              </a:rPr>
              <a:t>.</a:t>
            </a:r>
          </a:p>
        </p:txBody>
      </p:sp>
      <p:sp>
        <p:nvSpPr>
          <p:cNvPr id="32" name="TextBox 32"/>
          <p:cNvSpPr txBox="1"/>
          <p:nvPr/>
        </p:nvSpPr>
        <p:spPr>
          <a:xfrm>
            <a:off x="6044850" y="6114835"/>
            <a:ext cx="2722103" cy="2134943"/>
          </a:xfrm>
          <a:prstGeom prst="rect">
            <a:avLst/>
          </a:prstGeom>
        </p:spPr>
        <p:txBody>
          <a:bodyPr lIns="0" tIns="0" rIns="0" bIns="0" rtlCol="0" anchor="t">
            <a:spAutoFit/>
          </a:bodyPr>
          <a:lstStyle/>
          <a:p>
            <a:pPr marL="0" lvl="0" indent="0" algn="just">
              <a:lnSpc>
                <a:spcPts val="2084"/>
              </a:lnSpc>
              <a:spcBef>
                <a:spcPct val="0"/>
              </a:spcBef>
            </a:pPr>
            <a:r>
              <a:rPr lang="en-US" sz="1510" b="1" spc="148" dirty="0">
                <a:latin typeface="Montserrat Light"/>
                <a:ea typeface="Montserrat Light"/>
                <a:cs typeface="Montserrat Light"/>
                <a:sym typeface="Montserrat Light"/>
              </a:rPr>
              <a:t>An LDR is a light-sensitive resistor that decreases resistance with more light. It's commonly used in light-activated devices like automatic lights and sensors</a:t>
            </a:r>
            <a:r>
              <a:rPr lang="en-US" sz="1510" spc="148" dirty="0">
                <a:solidFill>
                  <a:srgbClr val="231F20"/>
                </a:solidFill>
                <a:latin typeface="Montserrat Light"/>
                <a:ea typeface="Montserrat Light"/>
                <a:cs typeface="Montserrat Light"/>
                <a:sym typeface="Montserrat Light"/>
              </a:rPr>
              <a:t>.</a:t>
            </a:r>
          </a:p>
        </p:txBody>
      </p:sp>
      <p:sp>
        <p:nvSpPr>
          <p:cNvPr id="33" name="TextBox 33"/>
          <p:cNvSpPr txBox="1"/>
          <p:nvPr/>
        </p:nvSpPr>
        <p:spPr>
          <a:xfrm>
            <a:off x="9445609" y="6099253"/>
            <a:ext cx="2869685" cy="2134943"/>
          </a:xfrm>
          <a:prstGeom prst="rect">
            <a:avLst/>
          </a:prstGeom>
        </p:spPr>
        <p:txBody>
          <a:bodyPr wrap="square" lIns="0" tIns="0" rIns="0" bIns="0" rtlCol="0" anchor="t">
            <a:spAutoFit/>
          </a:bodyPr>
          <a:lstStyle/>
          <a:p>
            <a:pPr marL="0" lvl="0" indent="0" algn="just">
              <a:lnSpc>
                <a:spcPts val="2084"/>
              </a:lnSpc>
              <a:spcBef>
                <a:spcPct val="0"/>
              </a:spcBef>
            </a:pPr>
            <a:r>
              <a:rPr lang="en-US" sz="1510" b="1" spc="148" dirty="0">
                <a:latin typeface="Montserrat Light"/>
                <a:ea typeface="Montserrat Light"/>
                <a:cs typeface="Montserrat Light"/>
                <a:sym typeface="Montserrat Light"/>
              </a:rPr>
              <a:t>An LED (Light Emitting Diode)isa semiconductor device that emits light when current flows through it. It’s efficient, long-lasting, and widely used in displays, indicators, and lighting</a:t>
            </a:r>
            <a:r>
              <a:rPr lang="en-US" sz="1510" spc="148" dirty="0">
                <a:solidFill>
                  <a:srgbClr val="231F20"/>
                </a:solidFill>
                <a:latin typeface="Montserrat Light"/>
                <a:ea typeface="Montserrat Light"/>
                <a:cs typeface="Montserrat Light"/>
                <a:sym typeface="Montserrat Light"/>
              </a:rPr>
              <a:t>.</a:t>
            </a:r>
          </a:p>
        </p:txBody>
      </p:sp>
      <p:sp>
        <p:nvSpPr>
          <p:cNvPr id="34" name="TextBox 34"/>
          <p:cNvSpPr txBox="1"/>
          <p:nvPr/>
        </p:nvSpPr>
        <p:spPr>
          <a:xfrm>
            <a:off x="12850433" y="6250170"/>
            <a:ext cx="2929850" cy="1865639"/>
          </a:xfrm>
          <a:prstGeom prst="rect">
            <a:avLst/>
          </a:prstGeom>
        </p:spPr>
        <p:txBody>
          <a:bodyPr wrap="square" lIns="0" tIns="0" rIns="0" bIns="0" rtlCol="0" anchor="t">
            <a:spAutoFit/>
          </a:bodyPr>
          <a:lstStyle/>
          <a:p>
            <a:pPr marL="0" lvl="0" indent="0" algn="just">
              <a:lnSpc>
                <a:spcPts val="2084"/>
              </a:lnSpc>
              <a:spcBef>
                <a:spcPct val="0"/>
              </a:spcBef>
            </a:pPr>
            <a:r>
              <a:rPr lang="en-US" sz="1510" b="1" spc="148" dirty="0">
                <a:latin typeface="Montserrat Light"/>
                <a:ea typeface="Montserrat Light"/>
                <a:cs typeface="Montserrat Light"/>
                <a:sym typeface="Montserrat Light"/>
              </a:rPr>
              <a:t>A potentiometer is a variable resistor used to adjust voltage or control current. It’s commonly used for volume control, dimming lights, and tuning circuits</a:t>
            </a:r>
            <a:r>
              <a:rPr lang="en-US" sz="1510" spc="148" dirty="0">
                <a:solidFill>
                  <a:srgbClr val="231F20"/>
                </a:solidFill>
                <a:latin typeface="Montserrat Light"/>
                <a:ea typeface="Montserrat Light"/>
                <a:cs typeface="Montserrat Light"/>
                <a:sym typeface="Montserrat Light"/>
              </a:rPr>
              <a:t>.</a:t>
            </a:r>
          </a:p>
        </p:txBody>
      </p:sp>
      <p:sp>
        <p:nvSpPr>
          <p:cNvPr id="36" name="Freeform 36"/>
          <p:cNvSpPr/>
          <p:nvPr/>
        </p:nvSpPr>
        <p:spPr>
          <a:xfrm>
            <a:off x="10026080" y="4182701"/>
            <a:ext cx="1397344" cy="1049278"/>
          </a:xfrm>
          <a:custGeom>
            <a:avLst/>
            <a:gdLst/>
            <a:ahLst/>
            <a:cxnLst/>
            <a:rect l="l" t="t" r="r" b="b"/>
            <a:pathLst>
              <a:path w="1397344" h="1049278">
                <a:moveTo>
                  <a:pt x="0" y="0"/>
                </a:moveTo>
                <a:lnTo>
                  <a:pt x="1397344" y="0"/>
                </a:lnTo>
                <a:lnTo>
                  <a:pt x="1397344" y="1049278"/>
                </a:lnTo>
                <a:lnTo>
                  <a:pt x="0" y="10492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7" name="Freeform 37"/>
          <p:cNvSpPr/>
          <p:nvPr/>
        </p:nvSpPr>
        <p:spPr>
          <a:xfrm>
            <a:off x="13766998" y="4165193"/>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42" name="Picture 41">
            <a:extLst>
              <a:ext uri="{FF2B5EF4-FFF2-40B4-BE49-F238E27FC236}">
                <a16:creationId xmlns:a16="http://schemas.microsoft.com/office/drawing/2014/main" id="{CBB8A87B-4BA1-4743-446E-4AF6E2DAC332}"/>
              </a:ext>
            </a:extLst>
          </p:cNvPr>
          <p:cNvPicPr>
            <a:picLocks noChangeAspect="1"/>
          </p:cNvPicPr>
          <p:nvPr/>
        </p:nvPicPr>
        <p:blipFill>
          <a:blip r:embed="rId7"/>
          <a:srcRect b="17049"/>
          <a:stretch/>
        </p:blipFill>
        <p:spPr>
          <a:xfrm>
            <a:off x="5991769" y="3687439"/>
            <a:ext cx="2957516" cy="1841125"/>
          </a:xfrm>
          <a:prstGeom prst="rect">
            <a:avLst/>
          </a:prstGeom>
        </p:spPr>
      </p:pic>
      <p:pic>
        <p:nvPicPr>
          <p:cNvPr id="44" name="Picture 43">
            <a:extLst>
              <a:ext uri="{FF2B5EF4-FFF2-40B4-BE49-F238E27FC236}">
                <a16:creationId xmlns:a16="http://schemas.microsoft.com/office/drawing/2014/main" id="{C0404662-0DF6-0170-E129-BF4EE47941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7717" y="3649949"/>
            <a:ext cx="3028689" cy="1892931"/>
          </a:xfrm>
          <a:prstGeom prst="rect">
            <a:avLst/>
          </a:prstGeom>
        </p:spPr>
      </p:pic>
      <p:pic>
        <p:nvPicPr>
          <p:cNvPr id="48" name="Picture 47">
            <a:extLst>
              <a:ext uri="{FF2B5EF4-FFF2-40B4-BE49-F238E27FC236}">
                <a16:creationId xmlns:a16="http://schemas.microsoft.com/office/drawing/2014/main" id="{E7268DE3-18AA-0579-0917-6CF5960E2354}"/>
              </a:ext>
            </a:extLst>
          </p:cNvPr>
          <p:cNvPicPr>
            <a:picLocks noChangeAspect="1"/>
          </p:cNvPicPr>
          <p:nvPr/>
        </p:nvPicPr>
        <p:blipFill>
          <a:blip r:embed="rId9"/>
          <a:srcRect l="2545" t="4245" r="21727" b="-4245"/>
          <a:stretch/>
        </p:blipFill>
        <p:spPr>
          <a:xfrm rot="5400000">
            <a:off x="9869102" y="3010043"/>
            <a:ext cx="1806285" cy="3086099"/>
          </a:xfrm>
          <a:prstGeom prst="rect">
            <a:avLst/>
          </a:prstGeom>
        </p:spPr>
      </p:pic>
      <p:pic>
        <p:nvPicPr>
          <p:cNvPr id="52" name="Picture 51">
            <a:extLst>
              <a:ext uri="{FF2B5EF4-FFF2-40B4-BE49-F238E27FC236}">
                <a16:creationId xmlns:a16="http://schemas.microsoft.com/office/drawing/2014/main" id="{F433CC1C-2638-B2C0-67CA-189CD28CDE07}"/>
              </a:ext>
            </a:extLst>
          </p:cNvPr>
          <p:cNvPicPr>
            <a:picLocks noChangeAspect="1"/>
          </p:cNvPicPr>
          <p:nvPr/>
        </p:nvPicPr>
        <p:blipFill>
          <a:blip r:embed="rId10"/>
          <a:stretch>
            <a:fillRect/>
          </a:stretch>
        </p:blipFill>
        <p:spPr>
          <a:xfrm rot="16200000">
            <a:off x="13330372" y="3101906"/>
            <a:ext cx="1887632" cy="3012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grpSp>
        <p:nvGrpSpPr>
          <p:cNvPr id="4" name="Group 4"/>
          <p:cNvGrpSpPr/>
          <p:nvPr/>
        </p:nvGrpSpPr>
        <p:grpSpPr>
          <a:xfrm>
            <a:off x="4410190" y="-7563"/>
            <a:ext cx="1710961"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sp>
      <p:pic>
        <p:nvPicPr>
          <p:cNvPr id="16" name="Picture 15">
            <a:extLst>
              <a:ext uri="{FF2B5EF4-FFF2-40B4-BE49-F238E27FC236}">
                <a16:creationId xmlns:a16="http://schemas.microsoft.com/office/drawing/2014/main" id="{AC214A1F-038C-3DA6-ABE0-FC0EABDE7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790700"/>
            <a:ext cx="10430087" cy="7391400"/>
          </a:xfrm>
          <a:prstGeom prst="rect">
            <a:avLst/>
          </a:prstGeom>
        </p:spPr>
      </p:pic>
      <p:grpSp>
        <p:nvGrpSpPr>
          <p:cNvPr id="17" name="Group 3">
            <a:extLst>
              <a:ext uri="{FF2B5EF4-FFF2-40B4-BE49-F238E27FC236}">
                <a16:creationId xmlns:a16="http://schemas.microsoft.com/office/drawing/2014/main" id="{545DEC41-01C3-6F4F-321E-C318DAA9E086}"/>
              </a:ext>
            </a:extLst>
          </p:cNvPr>
          <p:cNvGrpSpPr/>
          <p:nvPr/>
        </p:nvGrpSpPr>
        <p:grpSpPr>
          <a:xfrm>
            <a:off x="7358239" y="514349"/>
            <a:ext cx="7720687" cy="1004737"/>
            <a:chOff x="0" y="0"/>
            <a:chExt cx="1876002" cy="218865"/>
          </a:xfrm>
        </p:grpSpPr>
        <p:sp>
          <p:nvSpPr>
            <p:cNvPr id="18" name="Freeform 4">
              <a:extLst>
                <a:ext uri="{FF2B5EF4-FFF2-40B4-BE49-F238E27FC236}">
                  <a16:creationId xmlns:a16="http://schemas.microsoft.com/office/drawing/2014/main" id="{0EFD60AE-F2BD-1051-57AA-F9542CAA6115}"/>
                </a:ext>
              </a:extLst>
            </p:cNvPr>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19" name="TextBox 5">
              <a:extLst>
                <a:ext uri="{FF2B5EF4-FFF2-40B4-BE49-F238E27FC236}">
                  <a16:creationId xmlns:a16="http://schemas.microsoft.com/office/drawing/2014/main" id="{3BE48069-D235-B700-E979-349339E29791}"/>
                </a:ext>
              </a:extLst>
            </p:cNvPr>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8">
            <a:extLst>
              <a:ext uri="{FF2B5EF4-FFF2-40B4-BE49-F238E27FC236}">
                <a16:creationId xmlns:a16="http://schemas.microsoft.com/office/drawing/2014/main" id="{4D2F3224-4CDE-09CA-D00D-91CCEB6827D8}"/>
              </a:ext>
            </a:extLst>
          </p:cNvPr>
          <p:cNvSpPr txBox="1"/>
          <p:nvPr/>
        </p:nvSpPr>
        <p:spPr>
          <a:xfrm>
            <a:off x="8229600" y="514349"/>
            <a:ext cx="6849326" cy="890437"/>
          </a:xfrm>
          <a:prstGeom prst="rect">
            <a:avLst/>
          </a:prstGeom>
        </p:spPr>
        <p:txBody>
          <a:bodyPr wrap="square" lIns="0" tIns="0" rIns="0" bIns="0" rtlCol="0" anchor="t">
            <a:spAutoFit/>
          </a:bodyPr>
          <a:lstStyle/>
          <a:p>
            <a:pPr marL="0" lvl="0" indent="0" algn="l">
              <a:lnSpc>
                <a:spcPts val="7291"/>
              </a:lnSpc>
              <a:spcBef>
                <a:spcPct val="0"/>
              </a:spcBef>
            </a:pPr>
            <a:r>
              <a:rPr lang="en-US" sz="5280" u="none" strike="noStrike" spc="184" dirty="0">
                <a:solidFill>
                  <a:schemeClr val="bg1"/>
                </a:solidFill>
                <a:latin typeface="Cooper Black" panose="0208090404030B020404" pitchFamily="18" charset="0"/>
                <a:ea typeface="Archivo Black"/>
                <a:cs typeface="Archivo Black"/>
                <a:sym typeface="Archivo Black"/>
              </a:rPr>
              <a:t>Circuit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413303" y="3699913"/>
            <a:ext cx="2578727" cy="1432874"/>
            <a:chOff x="0" y="0"/>
            <a:chExt cx="4159440" cy="2311200"/>
          </a:xfrm>
        </p:grpSpPr>
        <p:sp>
          <p:nvSpPr>
            <p:cNvPr id="4" name="Freeform 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3873740" y="5103326"/>
            <a:ext cx="2582745" cy="1431089"/>
            <a:chOff x="0" y="0"/>
            <a:chExt cx="4165920" cy="2308320"/>
          </a:xfrm>
        </p:grpSpPr>
        <p:sp>
          <p:nvSpPr>
            <p:cNvPr id="10" name="Freeform 1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6713659" y="3726249"/>
            <a:ext cx="2578727" cy="1432874"/>
            <a:chOff x="0" y="0"/>
            <a:chExt cx="4159440" cy="2311200"/>
          </a:xfrm>
        </p:grpSpPr>
        <p:sp>
          <p:nvSpPr>
            <p:cNvPr id="12" name="Freeform 12"/>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9174096" y="5129662"/>
            <a:ext cx="2582745" cy="1431089"/>
            <a:chOff x="0" y="0"/>
            <a:chExt cx="4165920" cy="2308320"/>
          </a:xfrm>
        </p:grpSpPr>
        <p:sp>
          <p:nvSpPr>
            <p:cNvPr id="18" name="Freeform 18"/>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2014016" y="3722678"/>
            <a:ext cx="2578727" cy="1432874"/>
            <a:chOff x="0" y="0"/>
            <a:chExt cx="4159440" cy="2311200"/>
          </a:xfrm>
        </p:grpSpPr>
        <p:sp>
          <p:nvSpPr>
            <p:cNvPr id="20" name="Freeform 2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4588726" y="4120401"/>
            <a:ext cx="2088157" cy="2086818"/>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sp>
        <p:nvSpPr>
          <p:cNvPr id="30" name="Freeform 30"/>
          <p:cNvSpPr/>
          <p:nvPr/>
        </p:nvSpPr>
        <p:spPr>
          <a:xfrm>
            <a:off x="15164243" y="4675888"/>
            <a:ext cx="926844" cy="1084604"/>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TextBox 31"/>
          <p:cNvSpPr txBox="1"/>
          <p:nvPr/>
        </p:nvSpPr>
        <p:spPr>
          <a:xfrm>
            <a:off x="1324040" y="7065478"/>
            <a:ext cx="3476559" cy="1705595"/>
          </a:xfrm>
          <a:prstGeom prst="rect">
            <a:avLst/>
          </a:prstGeom>
        </p:spPr>
        <p:txBody>
          <a:bodyPr wrap="square" lIns="0" tIns="0" rIns="0" bIns="0" rtlCol="0" anchor="t">
            <a:spAutoFit/>
          </a:bodyPr>
          <a:lstStyle/>
          <a:p>
            <a:pPr algn="ctr">
              <a:lnSpc>
                <a:spcPts val="1886"/>
              </a:lnSpc>
            </a:pPr>
            <a:r>
              <a:rPr lang="en-US" sz="1600" b="1" spc="133" dirty="0">
                <a:latin typeface="Montserrat Light"/>
                <a:ea typeface="Montserrat Light"/>
                <a:cs typeface="Montserrat Light"/>
                <a:sym typeface="Montserrat Light"/>
              </a:rPr>
              <a:t>*Light intensity refers to the brightness level detected by the LDR in this project. It determines when the circuit will turn the device on or off based on ambient light conditions.</a:t>
            </a:r>
          </a:p>
        </p:txBody>
      </p:sp>
      <p:sp>
        <p:nvSpPr>
          <p:cNvPr id="32" name="TextBox 32"/>
          <p:cNvSpPr txBox="1"/>
          <p:nvPr/>
        </p:nvSpPr>
        <p:spPr>
          <a:xfrm>
            <a:off x="1584828" y="6496315"/>
            <a:ext cx="1986653" cy="411010"/>
          </a:xfrm>
          <a:prstGeom prst="rect">
            <a:avLst/>
          </a:prstGeom>
        </p:spPr>
        <p:txBody>
          <a:bodyPr lIns="0" tIns="0" rIns="0" bIns="0" rtlCol="0" anchor="t">
            <a:spAutoFit/>
          </a:bodyPr>
          <a:lstStyle/>
          <a:p>
            <a:pPr algn="ctr">
              <a:lnSpc>
                <a:spcPts val="3591"/>
              </a:lnSpc>
            </a:pPr>
            <a:r>
              <a:rPr lang="en-US" sz="2602" spc="36" dirty="0">
                <a:solidFill>
                  <a:srgbClr val="040506"/>
                </a:solidFill>
                <a:latin typeface="Montserrat Classic"/>
                <a:ea typeface="Montserrat Classic"/>
                <a:cs typeface="Montserrat Classic"/>
                <a:sym typeface="Montserrat Classic"/>
              </a:rPr>
              <a:t>Light</a:t>
            </a:r>
          </a:p>
        </p:txBody>
      </p:sp>
      <p:sp>
        <p:nvSpPr>
          <p:cNvPr id="33" name="TextBox 33"/>
          <p:cNvSpPr txBox="1"/>
          <p:nvPr/>
        </p:nvSpPr>
        <p:spPr>
          <a:xfrm>
            <a:off x="3798091" y="1997667"/>
            <a:ext cx="2826306" cy="1461939"/>
          </a:xfrm>
          <a:prstGeom prst="rect">
            <a:avLst/>
          </a:prstGeom>
        </p:spPr>
        <p:txBody>
          <a:bodyPr wrap="square" lIns="0" tIns="0" rIns="0" bIns="0" rtlCol="0" anchor="t">
            <a:spAutoFit/>
          </a:bodyPr>
          <a:lstStyle/>
          <a:p>
            <a:pPr algn="just">
              <a:lnSpc>
                <a:spcPts val="1886"/>
              </a:lnSpc>
            </a:pPr>
            <a:r>
              <a:rPr lang="en-US" sz="1600" b="1" spc="133" dirty="0">
                <a:latin typeface="Montserrat Light"/>
                <a:ea typeface="Montserrat Light"/>
                <a:cs typeface="Montserrat Light"/>
                <a:sym typeface="Montserrat Light"/>
              </a:rPr>
              <a:t>LDR senses light levels, increasing resistance in the dark and decreasing in brightness, triggering the circuit to control the device accordingly</a:t>
            </a:r>
            <a:r>
              <a:rPr lang="en-US" sz="1600" spc="133" dirty="0">
                <a:solidFill>
                  <a:srgbClr val="040506"/>
                </a:solidFill>
                <a:latin typeface="Montserrat Light"/>
                <a:ea typeface="Montserrat Light"/>
                <a:cs typeface="Montserrat Light"/>
                <a:sym typeface="Montserrat Light"/>
              </a:rPr>
              <a:t>.</a:t>
            </a:r>
          </a:p>
        </p:txBody>
      </p:sp>
      <p:sp>
        <p:nvSpPr>
          <p:cNvPr id="34" name="TextBox 34"/>
          <p:cNvSpPr txBox="1"/>
          <p:nvPr/>
        </p:nvSpPr>
        <p:spPr>
          <a:xfrm>
            <a:off x="3991991" y="1451539"/>
            <a:ext cx="1986653" cy="411010"/>
          </a:xfrm>
          <a:prstGeom prst="rect">
            <a:avLst/>
          </a:prstGeom>
        </p:spPr>
        <p:txBody>
          <a:bodyPr lIns="0" tIns="0" rIns="0" bIns="0" rtlCol="0" anchor="t">
            <a:spAutoFit/>
          </a:bodyPr>
          <a:lstStyle/>
          <a:p>
            <a:pPr algn="ctr">
              <a:lnSpc>
                <a:spcPts val="3591"/>
              </a:lnSpc>
            </a:pPr>
            <a:r>
              <a:rPr lang="en-US" sz="2602" spc="36" dirty="0">
                <a:solidFill>
                  <a:srgbClr val="040506"/>
                </a:solidFill>
                <a:latin typeface="Montserrat Classic"/>
                <a:ea typeface="Montserrat Classic"/>
                <a:cs typeface="Montserrat Classic"/>
                <a:sym typeface="Montserrat Classic"/>
              </a:rPr>
              <a:t>LDR</a:t>
            </a:r>
          </a:p>
        </p:txBody>
      </p:sp>
      <p:sp>
        <p:nvSpPr>
          <p:cNvPr id="35" name="TextBox 35"/>
          <p:cNvSpPr txBox="1"/>
          <p:nvPr/>
        </p:nvSpPr>
        <p:spPr>
          <a:xfrm>
            <a:off x="6624396" y="7065478"/>
            <a:ext cx="3129203" cy="1218282"/>
          </a:xfrm>
          <a:prstGeom prst="rect">
            <a:avLst/>
          </a:prstGeom>
        </p:spPr>
        <p:txBody>
          <a:bodyPr wrap="square" lIns="0" tIns="0" rIns="0" bIns="0" rtlCol="0" anchor="t">
            <a:spAutoFit/>
          </a:bodyPr>
          <a:lstStyle/>
          <a:p>
            <a:pPr algn="just">
              <a:lnSpc>
                <a:spcPts val="1886"/>
              </a:lnSpc>
            </a:pPr>
            <a:r>
              <a:rPr lang="en-US" sz="1600" b="1" spc="133" dirty="0">
                <a:latin typeface="Montserrat Light"/>
                <a:ea typeface="Montserrat Light"/>
                <a:cs typeface="Montserrat Light"/>
                <a:sym typeface="Montserrat Light"/>
              </a:rPr>
              <a:t>BC547 transistor acts as a switch, turning the device on when the LDR detects darkness and off when it senses brightness</a:t>
            </a:r>
            <a:r>
              <a:rPr lang="en-US" sz="1600" b="1" spc="133" dirty="0">
                <a:solidFill>
                  <a:srgbClr val="040506"/>
                </a:solidFill>
                <a:latin typeface="Montserrat Light"/>
                <a:ea typeface="Montserrat Light"/>
                <a:cs typeface="Montserrat Light"/>
                <a:sym typeface="Montserrat Light"/>
              </a:rPr>
              <a:t>.</a:t>
            </a:r>
          </a:p>
        </p:txBody>
      </p:sp>
      <p:sp>
        <p:nvSpPr>
          <p:cNvPr id="36" name="TextBox 36"/>
          <p:cNvSpPr txBox="1"/>
          <p:nvPr/>
        </p:nvSpPr>
        <p:spPr>
          <a:xfrm>
            <a:off x="6885185" y="6496315"/>
            <a:ext cx="1986653" cy="411010"/>
          </a:xfrm>
          <a:prstGeom prst="rect">
            <a:avLst/>
          </a:prstGeom>
        </p:spPr>
        <p:txBody>
          <a:bodyPr lIns="0" tIns="0" rIns="0" bIns="0" rtlCol="0" anchor="t">
            <a:spAutoFit/>
          </a:bodyPr>
          <a:lstStyle/>
          <a:p>
            <a:pPr algn="ctr">
              <a:lnSpc>
                <a:spcPts val="3591"/>
              </a:lnSpc>
            </a:pPr>
            <a:r>
              <a:rPr lang="en-US" sz="2602" spc="36" dirty="0">
                <a:solidFill>
                  <a:srgbClr val="040506"/>
                </a:solidFill>
                <a:latin typeface="Montserrat Classic"/>
                <a:ea typeface="Montserrat Classic"/>
                <a:cs typeface="Montserrat Classic"/>
                <a:sym typeface="Montserrat Classic"/>
              </a:rPr>
              <a:t>BC547</a:t>
            </a:r>
          </a:p>
        </p:txBody>
      </p:sp>
      <p:sp>
        <p:nvSpPr>
          <p:cNvPr id="37" name="TextBox 37"/>
          <p:cNvSpPr txBox="1"/>
          <p:nvPr/>
        </p:nvSpPr>
        <p:spPr>
          <a:xfrm>
            <a:off x="9242241" y="2075027"/>
            <a:ext cx="2811489" cy="1461939"/>
          </a:xfrm>
          <a:prstGeom prst="rect">
            <a:avLst/>
          </a:prstGeom>
        </p:spPr>
        <p:txBody>
          <a:bodyPr wrap="square" lIns="0" tIns="0" rIns="0" bIns="0" rtlCol="0" anchor="t">
            <a:spAutoFit/>
          </a:bodyPr>
          <a:lstStyle/>
          <a:p>
            <a:pPr algn="just">
              <a:lnSpc>
                <a:spcPts val="1886"/>
              </a:lnSpc>
            </a:pPr>
            <a:r>
              <a:rPr lang="en-US" sz="1600" b="1" spc="133" dirty="0">
                <a:latin typeface="Montserrat Light"/>
                <a:ea typeface="Montserrat Light"/>
                <a:cs typeface="Montserrat Light"/>
                <a:sym typeface="Montserrat Light"/>
              </a:rPr>
              <a:t>potentiometer adjusts the sensitivity of the LDR, allowing control over the light level at which the device turns on or off</a:t>
            </a:r>
            <a:r>
              <a:rPr lang="en-US" sz="1600" b="1" spc="133" dirty="0">
                <a:solidFill>
                  <a:srgbClr val="040506"/>
                </a:solidFill>
                <a:latin typeface="Montserrat Light"/>
                <a:ea typeface="Montserrat Light"/>
                <a:cs typeface="Montserrat Light"/>
                <a:sym typeface="Montserrat Light"/>
              </a:rPr>
              <a:t>.</a:t>
            </a:r>
          </a:p>
        </p:txBody>
      </p:sp>
      <p:sp>
        <p:nvSpPr>
          <p:cNvPr id="38" name="TextBox 38"/>
          <p:cNvSpPr txBox="1"/>
          <p:nvPr/>
        </p:nvSpPr>
        <p:spPr>
          <a:xfrm>
            <a:off x="9045527" y="1457101"/>
            <a:ext cx="2811489" cy="411010"/>
          </a:xfrm>
          <a:prstGeom prst="rect">
            <a:avLst/>
          </a:prstGeom>
        </p:spPr>
        <p:txBody>
          <a:bodyPr wrap="square" lIns="0" tIns="0" rIns="0" bIns="0" rtlCol="0" anchor="t">
            <a:spAutoFit/>
          </a:bodyPr>
          <a:lstStyle/>
          <a:p>
            <a:pPr algn="ctr">
              <a:lnSpc>
                <a:spcPts val="3591"/>
              </a:lnSpc>
            </a:pPr>
            <a:r>
              <a:rPr lang="en-US" sz="2602" spc="36" dirty="0">
                <a:solidFill>
                  <a:srgbClr val="040506"/>
                </a:solidFill>
                <a:latin typeface="Montserrat Classic"/>
                <a:ea typeface="Montserrat Classic"/>
                <a:cs typeface="Montserrat Classic"/>
                <a:sym typeface="Montserrat Classic"/>
              </a:rPr>
              <a:t>Potentiometer </a:t>
            </a:r>
          </a:p>
        </p:txBody>
      </p:sp>
      <p:sp>
        <p:nvSpPr>
          <p:cNvPr id="39" name="TextBox 39"/>
          <p:cNvSpPr txBox="1"/>
          <p:nvPr/>
        </p:nvSpPr>
        <p:spPr>
          <a:xfrm>
            <a:off x="11857016" y="7071051"/>
            <a:ext cx="2983437" cy="1218282"/>
          </a:xfrm>
          <a:prstGeom prst="rect">
            <a:avLst/>
          </a:prstGeom>
        </p:spPr>
        <p:txBody>
          <a:bodyPr wrap="square" lIns="0" tIns="0" rIns="0" bIns="0" rtlCol="0" anchor="t">
            <a:spAutoFit/>
          </a:bodyPr>
          <a:lstStyle/>
          <a:p>
            <a:pPr algn="just">
              <a:lnSpc>
                <a:spcPts val="1886"/>
              </a:lnSpc>
            </a:pPr>
            <a:r>
              <a:rPr lang="en-US" sz="1600" b="1" spc="133" dirty="0">
                <a:latin typeface="Montserrat Light"/>
                <a:ea typeface="Montserrat Light"/>
                <a:cs typeface="Montserrat Light"/>
                <a:sym typeface="Montserrat Light"/>
              </a:rPr>
              <a:t>bulb is the output device that automatically turns on in darkness and off in brightness, based on the LDR's light detection.</a:t>
            </a:r>
          </a:p>
        </p:txBody>
      </p:sp>
      <p:sp>
        <p:nvSpPr>
          <p:cNvPr id="40" name="TextBox 40"/>
          <p:cNvSpPr txBox="1"/>
          <p:nvPr/>
        </p:nvSpPr>
        <p:spPr>
          <a:xfrm>
            <a:off x="12288751" y="6522651"/>
            <a:ext cx="1986653" cy="426288"/>
          </a:xfrm>
          <a:prstGeom prst="rect">
            <a:avLst/>
          </a:prstGeom>
        </p:spPr>
        <p:txBody>
          <a:bodyPr lIns="0" tIns="0" rIns="0" bIns="0" rtlCol="0" anchor="t">
            <a:spAutoFit/>
          </a:bodyPr>
          <a:lstStyle/>
          <a:p>
            <a:pPr algn="ctr">
              <a:lnSpc>
                <a:spcPts val="3591"/>
              </a:lnSpc>
            </a:pPr>
            <a:r>
              <a:rPr lang="en-US" sz="2602" spc="36" dirty="0">
                <a:solidFill>
                  <a:srgbClr val="040506"/>
                </a:solidFill>
                <a:latin typeface="Montserrat Classic"/>
                <a:ea typeface="Montserrat Classic"/>
                <a:cs typeface="Montserrat Classic"/>
                <a:sym typeface="Montserrat Classic"/>
              </a:rPr>
              <a:t>Bulb</a:t>
            </a:r>
          </a:p>
        </p:txBody>
      </p:sp>
      <p:sp>
        <p:nvSpPr>
          <p:cNvPr id="41" name="TextBox 41"/>
          <p:cNvSpPr txBox="1"/>
          <p:nvPr/>
        </p:nvSpPr>
        <p:spPr>
          <a:xfrm>
            <a:off x="14495961" y="1997667"/>
            <a:ext cx="3258640" cy="1705595"/>
          </a:xfrm>
          <a:prstGeom prst="rect">
            <a:avLst/>
          </a:prstGeom>
        </p:spPr>
        <p:txBody>
          <a:bodyPr wrap="square" lIns="0" tIns="0" rIns="0" bIns="0" rtlCol="0" anchor="t">
            <a:spAutoFit/>
          </a:bodyPr>
          <a:lstStyle/>
          <a:p>
            <a:pPr algn="just">
              <a:lnSpc>
                <a:spcPts val="1886"/>
              </a:lnSpc>
            </a:pPr>
            <a:r>
              <a:rPr lang="en-US" sz="1600" b="1" spc="133" dirty="0">
                <a:latin typeface="Montserrat Light"/>
                <a:ea typeface="Montserrat Light"/>
                <a:cs typeface="Montserrat Light"/>
                <a:sym typeface="Montserrat Light"/>
              </a:rPr>
              <a:t>This project provides a simple, efficient way to automatically control a device based on light levels, ideal for applications like automatic lighting and energy-saving systems.</a:t>
            </a:r>
          </a:p>
        </p:txBody>
      </p:sp>
      <p:sp>
        <p:nvSpPr>
          <p:cNvPr id="42" name="TextBox 42"/>
          <p:cNvSpPr txBox="1"/>
          <p:nvPr/>
        </p:nvSpPr>
        <p:spPr>
          <a:xfrm>
            <a:off x="14756749" y="1428503"/>
            <a:ext cx="1986653" cy="426288"/>
          </a:xfrm>
          <a:prstGeom prst="rect">
            <a:avLst/>
          </a:prstGeom>
        </p:spPr>
        <p:txBody>
          <a:bodyPr lIns="0" tIns="0" rIns="0" bIns="0" rtlCol="0" anchor="t">
            <a:spAutoFit/>
          </a:bodyPr>
          <a:lstStyle/>
          <a:p>
            <a:pPr algn="ctr">
              <a:lnSpc>
                <a:spcPts val="3591"/>
              </a:lnSpc>
            </a:pPr>
            <a:r>
              <a:rPr lang="en-US" sz="2602" spc="36" dirty="0">
                <a:solidFill>
                  <a:srgbClr val="040506"/>
                </a:solidFill>
                <a:latin typeface="Montserrat Classic"/>
                <a:ea typeface="Montserrat Classic"/>
                <a:cs typeface="Montserrat Classic"/>
                <a:sym typeface="Montserrat Classic"/>
              </a:rPr>
              <a:t>Finish</a:t>
            </a:r>
          </a:p>
        </p:txBody>
      </p:sp>
      <p:pic>
        <p:nvPicPr>
          <p:cNvPr id="44" name="Picture 43">
            <a:extLst>
              <a:ext uri="{FF2B5EF4-FFF2-40B4-BE49-F238E27FC236}">
                <a16:creationId xmlns:a16="http://schemas.microsoft.com/office/drawing/2014/main" id="{7C2C320F-9A6C-1642-EA52-10203FD778A8}"/>
              </a:ext>
            </a:extLst>
          </p:cNvPr>
          <p:cNvPicPr>
            <a:picLocks noChangeAspect="1"/>
          </p:cNvPicPr>
          <p:nvPr/>
        </p:nvPicPr>
        <p:blipFill>
          <a:blip r:embed="rId4"/>
          <a:stretch>
            <a:fillRect/>
          </a:stretch>
        </p:blipFill>
        <p:spPr>
          <a:xfrm>
            <a:off x="1588660" y="4169105"/>
            <a:ext cx="2226143" cy="221304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6" name="Picture 45">
            <a:extLst>
              <a:ext uri="{FF2B5EF4-FFF2-40B4-BE49-F238E27FC236}">
                <a16:creationId xmlns:a16="http://schemas.microsoft.com/office/drawing/2014/main" id="{997A7132-F49A-7725-D91E-01D66D6F78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4752" y="3969778"/>
            <a:ext cx="2436422" cy="2267095"/>
          </a:xfrm>
          <a:prstGeom prst="rect">
            <a:avLst/>
          </a:prstGeom>
        </p:spPr>
      </p:pic>
      <p:pic>
        <p:nvPicPr>
          <p:cNvPr id="48" name="Picture 47">
            <a:extLst>
              <a:ext uri="{FF2B5EF4-FFF2-40B4-BE49-F238E27FC236}">
                <a16:creationId xmlns:a16="http://schemas.microsoft.com/office/drawing/2014/main" id="{EEBA596D-64E9-319D-B8CA-7C86DED6AB2C}"/>
              </a:ext>
            </a:extLst>
          </p:cNvPr>
          <p:cNvPicPr>
            <a:picLocks noChangeAspect="1"/>
          </p:cNvPicPr>
          <p:nvPr/>
        </p:nvPicPr>
        <p:blipFill>
          <a:blip r:embed="rId6"/>
          <a:stretch>
            <a:fillRect/>
          </a:stretch>
        </p:blipFill>
        <p:spPr>
          <a:xfrm>
            <a:off x="6932010" y="4102881"/>
            <a:ext cx="2113517" cy="223061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0" name="Picture 49">
            <a:extLst>
              <a:ext uri="{FF2B5EF4-FFF2-40B4-BE49-F238E27FC236}">
                <a16:creationId xmlns:a16="http://schemas.microsoft.com/office/drawing/2014/main" id="{9C79F6DD-0CB5-5A1D-FB26-2EC602888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5769" y="3816108"/>
            <a:ext cx="2066544" cy="2066544"/>
          </a:xfrm>
          <a:prstGeom prst="rect">
            <a:avLst/>
          </a:prstGeom>
        </p:spPr>
      </p:pic>
      <p:pic>
        <p:nvPicPr>
          <p:cNvPr id="52" name="Picture 51">
            <a:extLst>
              <a:ext uri="{FF2B5EF4-FFF2-40B4-BE49-F238E27FC236}">
                <a16:creationId xmlns:a16="http://schemas.microsoft.com/office/drawing/2014/main" id="{C9357F78-F1FD-525A-CA11-AAC273CC0AD7}"/>
              </a:ext>
            </a:extLst>
          </p:cNvPr>
          <p:cNvPicPr>
            <a:picLocks noChangeAspect="1"/>
          </p:cNvPicPr>
          <p:nvPr/>
        </p:nvPicPr>
        <p:blipFill>
          <a:blip r:embed="rId8"/>
          <a:stretch>
            <a:fillRect/>
          </a:stretch>
        </p:blipFill>
        <p:spPr>
          <a:xfrm>
            <a:off x="12167688" y="4120401"/>
            <a:ext cx="2119615" cy="208682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nvGrpSpPr>
          <p:cNvPr id="60" name="Group 15">
            <a:extLst>
              <a:ext uri="{FF2B5EF4-FFF2-40B4-BE49-F238E27FC236}">
                <a16:creationId xmlns:a16="http://schemas.microsoft.com/office/drawing/2014/main" id="{76B7E384-D0EF-0C2D-3802-A7C1D287000F}"/>
              </a:ext>
            </a:extLst>
          </p:cNvPr>
          <p:cNvGrpSpPr/>
          <p:nvPr/>
        </p:nvGrpSpPr>
        <p:grpSpPr>
          <a:xfrm>
            <a:off x="61868" y="95884"/>
            <a:ext cx="7108463" cy="1076443"/>
            <a:chOff x="0" y="0"/>
            <a:chExt cx="1537211" cy="218865"/>
          </a:xfrm>
        </p:grpSpPr>
        <p:sp>
          <p:nvSpPr>
            <p:cNvPr id="61" name="Freeform 16">
              <a:extLst>
                <a:ext uri="{FF2B5EF4-FFF2-40B4-BE49-F238E27FC236}">
                  <a16:creationId xmlns:a16="http://schemas.microsoft.com/office/drawing/2014/main" id="{8B8F41E1-D2BE-152A-47D8-1132526248A8}"/>
                </a:ext>
              </a:extLst>
            </p:cNvPr>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62" name="TextBox 17">
              <a:extLst>
                <a:ext uri="{FF2B5EF4-FFF2-40B4-BE49-F238E27FC236}">
                  <a16:creationId xmlns:a16="http://schemas.microsoft.com/office/drawing/2014/main" id="{578DC997-E981-1C04-6E08-75734C6D2527}"/>
                </a:ext>
              </a:extLst>
            </p:cNvPr>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3" name="TextBox 20">
            <a:extLst>
              <a:ext uri="{FF2B5EF4-FFF2-40B4-BE49-F238E27FC236}">
                <a16:creationId xmlns:a16="http://schemas.microsoft.com/office/drawing/2014/main" id="{E0397AB3-CF53-3418-E8CF-2B01AE6DA836}"/>
              </a:ext>
            </a:extLst>
          </p:cNvPr>
          <p:cNvSpPr txBox="1"/>
          <p:nvPr/>
        </p:nvSpPr>
        <p:spPr>
          <a:xfrm>
            <a:off x="-92372" y="-92129"/>
            <a:ext cx="7416941" cy="1041952"/>
          </a:xfrm>
          <a:prstGeom prst="rect">
            <a:avLst/>
          </a:prstGeom>
        </p:spPr>
        <p:txBody>
          <a:bodyPr lIns="0" tIns="0" rIns="0" bIns="0" rtlCol="0" anchor="t">
            <a:spAutoFit/>
          </a:bodyPr>
          <a:lstStyle/>
          <a:p>
            <a:pPr marL="0" lvl="0" indent="0" algn="ctr">
              <a:lnSpc>
                <a:spcPts val="9286"/>
              </a:lnSpc>
              <a:spcBef>
                <a:spcPct val="0"/>
              </a:spcBef>
            </a:pPr>
            <a:r>
              <a:rPr lang="en-US" sz="4800" spc="53" dirty="0">
                <a:solidFill>
                  <a:srgbClr val="FFFFFF"/>
                </a:solidFill>
                <a:latin typeface="Cooper Black" panose="0208090404030B020404" pitchFamily="18" charset="0"/>
                <a:ea typeface="Archivo Black"/>
                <a:cs typeface="Archivo Black"/>
                <a:sym typeface="Archivo Black"/>
              </a:rPr>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606</TotalTime>
  <Words>813</Words>
  <Application>Microsoft Office PowerPoint</Application>
  <PresentationFormat>Custom</PresentationFormat>
  <Paragraphs>81</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Montserrat Classic Bold</vt:lpstr>
      <vt:lpstr>Cooper Black</vt:lpstr>
      <vt:lpstr>Arial</vt:lpstr>
      <vt:lpstr>Montserrat Light</vt:lpstr>
      <vt:lpstr>Calibri</vt:lpstr>
      <vt:lpstr>Montserrat Light Bold</vt:lpstr>
      <vt:lpstr>Archivo Black</vt:lpstr>
      <vt:lpstr>Montserrat Classic</vt:lpstr>
      <vt:lpstr>Algerian</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dc:creator>Reyad</dc:creator>
  <cp:lastModifiedBy>Forhaduzzaman Reyad</cp:lastModifiedBy>
  <cp:revision>5</cp:revision>
  <dcterms:created xsi:type="dcterms:W3CDTF">2006-08-16T00:00:00Z</dcterms:created>
  <dcterms:modified xsi:type="dcterms:W3CDTF">2024-09-28T14:37:45Z</dcterms:modified>
  <dc:identifier>DAGR-MWsTFw</dc:identifier>
</cp:coreProperties>
</file>